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5" r:id="rId1"/>
  </p:sldMasterIdLst>
  <p:notesMasterIdLst>
    <p:notesMasterId r:id="rId21"/>
  </p:notesMasterIdLst>
  <p:sldIdLst>
    <p:sldId id="301" r:id="rId2"/>
    <p:sldId id="257" r:id="rId3"/>
    <p:sldId id="260" r:id="rId4"/>
    <p:sldId id="349" r:id="rId5"/>
    <p:sldId id="329" r:id="rId6"/>
    <p:sldId id="332" r:id="rId7"/>
    <p:sldId id="335" r:id="rId8"/>
    <p:sldId id="351" r:id="rId9"/>
    <p:sldId id="336" r:id="rId10"/>
    <p:sldId id="352" r:id="rId11"/>
    <p:sldId id="343" r:id="rId12"/>
    <p:sldId id="353" r:id="rId13"/>
    <p:sldId id="344" r:id="rId14"/>
    <p:sldId id="354" r:id="rId15"/>
    <p:sldId id="345" r:id="rId16"/>
    <p:sldId id="355" r:id="rId17"/>
    <p:sldId id="348" r:id="rId18"/>
    <p:sldId id="356" r:id="rId19"/>
    <p:sldId id="33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EB594C-A2BE-B84B-B73F-B2816220C695}" v="26" dt="2022-01-09T19:00:03.5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4694"/>
  </p:normalViewPr>
  <p:slideViewPr>
    <p:cSldViewPr snapToGrid="0" snapToObjects="1">
      <p:cViewPr varScale="1">
        <p:scale>
          <a:sx n="65" d="100"/>
          <a:sy n="65" d="100"/>
        </p:scale>
        <p:origin x="9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107E4A-59D9-C648-BC62-133DA4EC414F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E4455B-62BF-5D44-9335-C2CCD755C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409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1357F-A277-7442-BEE7-4FE250216E54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89842BE6-C510-F641-8D21-F1C49E246023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3102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1357F-A277-7442-BEE7-4FE250216E54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42BE6-C510-F641-8D21-F1C49E246023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40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1357F-A277-7442-BEE7-4FE250216E54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42BE6-C510-F641-8D21-F1C49E246023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533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1357F-A277-7442-BEE7-4FE250216E54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42BE6-C510-F641-8D21-F1C49E246023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6543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1357F-A277-7442-BEE7-4FE250216E54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42BE6-C510-F641-8D21-F1C49E246023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7885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1357F-A277-7442-BEE7-4FE250216E54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42BE6-C510-F641-8D21-F1C49E246023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035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1357F-A277-7442-BEE7-4FE250216E54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42BE6-C510-F641-8D21-F1C49E246023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1436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1357F-A277-7442-BEE7-4FE250216E54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42BE6-C510-F641-8D21-F1C49E246023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3035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1357F-A277-7442-BEE7-4FE250216E54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42BE6-C510-F641-8D21-F1C49E246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464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1357F-A277-7442-BEE7-4FE250216E54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42BE6-C510-F641-8D21-F1C49E246023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4358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AB1357F-A277-7442-BEE7-4FE250216E54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42BE6-C510-F641-8D21-F1C49E246023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9862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B1357F-A277-7442-BEE7-4FE250216E54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89842BE6-C510-F641-8D21-F1C49E246023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5758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3.0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lix.tiss.edu/curriculum/teacher-professional-development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lix.tiss.edu/curriculum/teacher-professional-development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lix.tiss.edu/curriculum/teacher-professional-development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clix.tiss.edu/curriculum/teacher-professional-development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lix.tiss.edu/curriculum/teacher-professional-development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cdot.senecacollege.ca/wiki/Tutorial4:_Data_Representation_/_Numbering_Conversion_/_File_Permissions#LINUX_PRACTICE_QUESTIONS" TargetMode="External"/><Relationship Id="rId2" Type="http://schemas.openxmlformats.org/officeDocument/2006/relationships/hyperlink" Target="https://wiki.cdot.senecacollege.ca/wiki/Tutorial4:_Data_Representation_/_Numbering_Conversion_/_File_Permissions#INVESTIGATION_1:_NUMBERING_CONVERSION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vgsilh.com/image/152501.html" TargetMode="Externa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mmons.wikimedia.org/wiki/File:Blue_couple_icon.sv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hyperlink" Target="https://svgsilh.com/image/152501.html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hyperlink" Target="http://www.pngall.com/laptop-pn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tex.stackexchange.com/questions/96399/how-can-i-illustrate-decimal-to-binary-conversion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487AF-3253-5F42-B599-57667778EA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4987" y="556115"/>
            <a:ext cx="9089865" cy="382232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US" sz="2400" dirty="0"/>
              <a:t>  ULI101:  Introduction to Unix / Linux and the Internet</a:t>
            </a:r>
            <a:r>
              <a:rPr lang="en-US" dirty="0"/>
              <a:t/>
            </a:r>
            <a:br>
              <a:rPr lang="en-US" dirty="0"/>
            </a:br>
            <a:r>
              <a:rPr lang="en-US" sz="1200" dirty="0"/>
              <a:t> </a:t>
            </a:r>
            <a:r>
              <a:rPr lang="en-US" dirty="0"/>
              <a:t/>
            </a:r>
            <a:br>
              <a:rPr lang="en-US" dirty="0"/>
            </a:br>
            <a:r>
              <a:rPr lang="en-US" sz="2200" dirty="0"/>
              <a:t>  </a:t>
            </a:r>
            <a:br>
              <a:rPr lang="en-US" sz="2200" dirty="0"/>
            </a:br>
            <a:r>
              <a:rPr lang="en-US" sz="2200" dirty="0"/>
              <a:t>   </a:t>
            </a:r>
            <a:r>
              <a:rPr lang="en-US" sz="2200" dirty="0">
                <a:solidFill>
                  <a:srgbClr val="0070C0"/>
                </a:solidFill>
              </a:rPr>
              <a:t>Week 4:  Lesson 1</a:t>
            </a:r>
            <a:br>
              <a:rPr lang="en-US" sz="2200" dirty="0">
                <a:solidFill>
                  <a:srgbClr val="0070C0"/>
                </a:solidFill>
              </a:rPr>
            </a:br>
            <a:r>
              <a:rPr lang="en-US" sz="2200" dirty="0"/>
              <a:t/>
            </a:r>
            <a:br>
              <a:rPr lang="en-US" sz="2200" dirty="0"/>
            </a:br>
            <a:r>
              <a:rPr lang="en-US" sz="2200" dirty="0"/>
              <a:t>   </a:t>
            </a:r>
            <a:r>
              <a:rPr lang="en-CA" sz="2200" dirty="0">
                <a:solidFill>
                  <a:srgbClr val="0070C0"/>
                </a:solidFill>
              </a:rPr>
              <a:t>data representation</a:t>
            </a:r>
            <a:br>
              <a:rPr lang="en-CA" sz="2200" dirty="0">
                <a:solidFill>
                  <a:srgbClr val="0070C0"/>
                </a:solidFill>
              </a:rPr>
            </a:br>
            <a:r>
              <a:rPr lang="en-CA" sz="2200" dirty="0">
                <a:solidFill>
                  <a:srgbClr val="0070C0"/>
                </a:solidFill>
              </a:rPr>
              <a:t>   numbering conversion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414268-12DB-0E46-BFC6-B15A495215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4988" y="4941662"/>
            <a:ext cx="9089864" cy="977621"/>
          </a:xfrm>
        </p:spPr>
        <p:txBody>
          <a:bodyPr>
            <a:normAutofit/>
          </a:bodyPr>
          <a:lstStyle/>
          <a:p>
            <a:r>
              <a:rPr lang="en-CA" dirty="0"/>
              <a:t>Photos and icons used in this slide show are licensed under </a:t>
            </a:r>
            <a:r>
              <a:rPr lang="en-CA" dirty="0">
                <a:hlinkClick r:id="rId2"/>
              </a:rPr>
              <a:t>CC BY-SA</a:t>
            </a:r>
            <a:endParaRPr lang="en-CA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477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829AC-DEC4-1147-BF51-3849E59AC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Data Representation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F4C7A-3854-7B4B-8D4F-4AD959A56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1706813"/>
            <a:ext cx="8413391" cy="47557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2400" b="1" dirty="0"/>
              <a:t>Instructor Demonstration</a:t>
            </a:r>
          </a:p>
          <a:p>
            <a:pPr marL="0" indent="0">
              <a:buNone/>
            </a:pPr>
            <a:r>
              <a:rPr lang="en-CA" dirty="0"/>
              <a:t>Your instructor will now demonstration how to perform a</a:t>
            </a:r>
            <a:br>
              <a:rPr lang="en-CA" dirty="0"/>
            </a:br>
            <a:r>
              <a:rPr lang="en-CA" b="1" dirty="0"/>
              <a:t>Binary</a:t>
            </a:r>
            <a:r>
              <a:rPr lang="en-CA" dirty="0"/>
              <a:t> to </a:t>
            </a:r>
            <a:r>
              <a:rPr lang="en-CA" b="1" dirty="0"/>
              <a:t>Decimal</a:t>
            </a:r>
            <a:r>
              <a:rPr lang="en-CA" dirty="0"/>
              <a:t> conversion</a:t>
            </a:r>
            <a:r>
              <a:rPr lang="en-CA" sz="1400" dirty="0"/>
              <a:t/>
            </a:r>
            <a:br>
              <a:rPr lang="en-CA" sz="1400" dirty="0"/>
            </a:br>
            <a:r>
              <a:rPr lang="en-CA" sz="1200" dirty="0"/>
              <a:t/>
            </a:r>
            <a:br>
              <a:rPr lang="en-CA" sz="1200" dirty="0"/>
            </a:br>
            <a:r>
              <a:rPr lang="en-CA" sz="1200" dirty="0"/>
              <a:t/>
            </a:r>
            <a:br>
              <a:rPr lang="en-CA" sz="1200" dirty="0"/>
            </a:br>
            <a:endParaRPr lang="en-CA" sz="1200" dirty="0"/>
          </a:p>
          <a:p>
            <a:endParaRPr lang="en-CA" sz="2400" dirty="0"/>
          </a:p>
          <a:p>
            <a:endParaRPr lang="en-CA" sz="24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A67E38BF-5268-DB49-847C-7D0C1C09F6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tretch>
            <a:fillRect/>
          </a:stretch>
        </p:blipFill>
        <p:spPr>
          <a:xfrm>
            <a:off x="10135411" y="975969"/>
            <a:ext cx="1210020" cy="121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881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829AC-DEC4-1147-BF51-3849E59AC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Data Representation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F4C7A-3854-7B4B-8D4F-4AD959A56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1706813"/>
            <a:ext cx="7164884" cy="475577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CA" sz="3200" b="1" dirty="0"/>
              <a:t>Numbering Conversion Method 2: </a:t>
            </a:r>
            <a:br>
              <a:rPr lang="en-CA" sz="3200" b="1" dirty="0"/>
            </a:br>
            <a:r>
              <a:rPr lang="en-CA" sz="3100" b="1" dirty="0"/>
              <a:t>Decimal to Binary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When converting </a:t>
            </a:r>
            <a:r>
              <a:rPr lang="en-CA" b="1" dirty="0"/>
              <a:t>decimal</a:t>
            </a:r>
            <a:r>
              <a:rPr lang="en-CA" dirty="0"/>
              <a:t> numbers to </a:t>
            </a:r>
            <a:r>
              <a:rPr lang="en-CA" b="1" dirty="0"/>
              <a:t>binary</a:t>
            </a:r>
            <a:r>
              <a:rPr lang="en-CA" dirty="0"/>
              <a:t> numbers, perform the following steps: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Write down the </a:t>
            </a:r>
            <a:r>
              <a:rPr lang="en-CA" b="1" dirty="0"/>
              <a:t>decimal number</a:t>
            </a:r>
            <a:r>
              <a:rPr lang="en-CA" dirty="0"/>
              <a:t> to be converted.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On the </a:t>
            </a:r>
            <a:r>
              <a:rPr lang="en-CA" i="1" dirty="0"/>
              <a:t>right-side</a:t>
            </a:r>
            <a:r>
              <a:rPr lang="en-CA" dirty="0"/>
              <a:t>, write the number </a:t>
            </a:r>
            <a:r>
              <a:rPr lang="en-CA" b="1" dirty="0"/>
              <a:t>1</a:t>
            </a:r>
            <a:r>
              <a:rPr lang="en-CA" dirty="0"/>
              <a:t> and moving </a:t>
            </a:r>
            <a:r>
              <a:rPr lang="en-CA" b="1" dirty="0"/>
              <a:t>leftwards</a:t>
            </a:r>
            <a:r>
              <a:rPr lang="en-CA" dirty="0"/>
              <a:t>, keep </a:t>
            </a:r>
            <a:r>
              <a:rPr lang="en-CA" u="sng" dirty="0"/>
              <a:t>doubling</a:t>
            </a:r>
            <a:r>
              <a:rPr lang="en-CA" dirty="0"/>
              <a:t> the numbers until that number is </a:t>
            </a:r>
            <a:r>
              <a:rPr lang="en-CA" b="1" dirty="0"/>
              <a:t>greater than</a:t>
            </a:r>
            <a:r>
              <a:rPr lang="en-CA" dirty="0"/>
              <a:t> the decimal number to be converted (refer to the diagram on the right).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Starting on the left-side of those doubled numbers, compare that number with the decimal number. If that number if less than or equal to the decimal number, then write a </a:t>
            </a:r>
            <a:r>
              <a:rPr lang="en-CA" b="1" dirty="0"/>
              <a:t>1</a:t>
            </a:r>
            <a:r>
              <a:rPr lang="en-CA" dirty="0"/>
              <a:t> below and subtract that number from the decimal number to get a remainder. If the number is greater than decimal number (or remainder), then write a </a:t>
            </a:r>
            <a:r>
              <a:rPr lang="en-CA" b="1" dirty="0"/>
              <a:t>0</a:t>
            </a:r>
            <a:r>
              <a:rPr lang="en-CA" dirty="0"/>
              <a:t> below.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Repeat </a:t>
            </a:r>
            <a:r>
              <a:rPr lang="en-CA" b="1" dirty="0"/>
              <a:t>step #3</a:t>
            </a:r>
            <a:r>
              <a:rPr lang="en-CA" dirty="0"/>
              <a:t> (moving rightwards and comparing the number with the decimal's remainder)</a:t>
            </a:r>
            <a:br>
              <a:rPr lang="en-CA" dirty="0"/>
            </a:br>
            <a:r>
              <a:rPr lang="en-CA" dirty="0"/>
              <a:t/>
            </a:r>
            <a:br>
              <a:rPr lang="en-CA" dirty="0"/>
            </a:br>
            <a:r>
              <a:rPr lang="en-CA" b="1" dirty="0"/>
              <a:t>NOTE:</a:t>
            </a:r>
            <a:r>
              <a:rPr lang="en-CA" dirty="0"/>
              <a:t> If you are converting to </a:t>
            </a:r>
            <a:r>
              <a:rPr lang="en-CA" b="1" dirty="0"/>
              <a:t>8-bit</a:t>
            </a:r>
            <a:r>
              <a:rPr lang="en-CA" dirty="0"/>
              <a:t>, </a:t>
            </a:r>
            <a:r>
              <a:rPr lang="en-CA" b="1" dirty="0"/>
              <a:t>32-bit</a:t>
            </a:r>
            <a:r>
              <a:rPr lang="en-CA" dirty="0"/>
              <a:t>, etc., add </a:t>
            </a:r>
            <a:r>
              <a:rPr lang="en-CA" b="1" dirty="0"/>
              <a:t>leading zeros</a:t>
            </a:r>
            <a:r>
              <a:rPr lang="en-CA" dirty="0"/>
              <a:t> if necessary.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48AD7E9-D19E-4E47-8EF6-E159F7546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3051" y="3324790"/>
            <a:ext cx="3105179" cy="2175948"/>
          </a:xfrm>
          <a:prstGeom prst="rect">
            <a:avLst/>
          </a:prstGeom>
          <a:ln>
            <a:solidFill>
              <a:srgbClr val="002060"/>
            </a:solidFill>
          </a:ln>
        </p:spPr>
      </p:pic>
    </p:spTree>
    <p:extLst>
      <p:ext uri="{BB962C8B-B14F-4D97-AF65-F5344CB8AC3E}">
        <p14:creationId xmlns:p14="http://schemas.microsoft.com/office/powerpoint/2010/main" val="912669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829AC-DEC4-1147-BF51-3849E59AC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Data Representation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F4C7A-3854-7B4B-8D4F-4AD959A56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1706813"/>
            <a:ext cx="8413391" cy="47557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2400" b="1" dirty="0"/>
              <a:t>Instructor Demonstration</a:t>
            </a:r>
          </a:p>
          <a:p>
            <a:pPr marL="0" indent="0">
              <a:buNone/>
            </a:pPr>
            <a:r>
              <a:rPr lang="en-CA" dirty="0"/>
              <a:t>Your instructor will now demonstration how to perform a</a:t>
            </a:r>
            <a:br>
              <a:rPr lang="en-CA" dirty="0"/>
            </a:br>
            <a:r>
              <a:rPr lang="en-CA" b="1" dirty="0"/>
              <a:t>Decimal</a:t>
            </a:r>
            <a:r>
              <a:rPr lang="en-CA" dirty="0"/>
              <a:t> to </a:t>
            </a:r>
            <a:r>
              <a:rPr lang="en-CA" b="1" dirty="0"/>
              <a:t>Binary</a:t>
            </a:r>
            <a:r>
              <a:rPr lang="en-CA" dirty="0"/>
              <a:t> conversion</a:t>
            </a:r>
            <a:r>
              <a:rPr lang="en-CA" sz="1400" dirty="0"/>
              <a:t/>
            </a:r>
            <a:br>
              <a:rPr lang="en-CA" sz="1400" dirty="0"/>
            </a:br>
            <a:r>
              <a:rPr lang="en-CA" sz="1200" dirty="0"/>
              <a:t/>
            </a:r>
            <a:br>
              <a:rPr lang="en-CA" sz="1200" dirty="0"/>
            </a:br>
            <a:r>
              <a:rPr lang="en-CA" sz="1200" dirty="0"/>
              <a:t/>
            </a:r>
            <a:br>
              <a:rPr lang="en-CA" sz="1200" dirty="0"/>
            </a:br>
            <a:endParaRPr lang="en-CA" sz="1200" dirty="0"/>
          </a:p>
          <a:p>
            <a:endParaRPr lang="en-CA" sz="2400" dirty="0"/>
          </a:p>
          <a:p>
            <a:endParaRPr lang="en-CA" sz="24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A67E38BF-5268-DB49-847C-7D0C1C09F6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tretch>
            <a:fillRect/>
          </a:stretch>
        </p:blipFill>
        <p:spPr>
          <a:xfrm>
            <a:off x="10135411" y="975969"/>
            <a:ext cx="1210020" cy="121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325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829AC-DEC4-1147-BF51-3849E59AC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Data Representation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F4C7A-3854-7B4B-8D4F-4AD959A56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1706813"/>
            <a:ext cx="6707683" cy="4755771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CA" sz="4000" b="1" dirty="0"/>
              <a:t>Numbering Conversion Method 3:  Octal to Binary / Binary to Octal</a:t>
            </a:r>
            <a:endParaRPr lang="en-CA" sz="3200" b="1" dirty="0"/>
          </a:p>
          <a:p>
            <a:pPr marL="0" indent="0">
              <a:buNone/>
            </a:pPr>
            <a:r>
              <a:rPr lang="en-CA" sz="3200" i="1" dirty="0"/>
              <a:t>Binary to Octal</a:t>
            </a:r>
            <a:endParaRPr lang="en-CA" sz="3200" dirty="0"/>
          </a:p>
          <a:p>
            <a:pPr marL="971550" lvl="1" indent="-514350">
              <a:buFont typeface="+mj-lt"/>
              <a:buAutoNum type="arabicPeriod"/>
            </a:pPr>
            <a:r>
              <a:rPr lang="en-CA" sz="3200" dirty="0"/>
              <a:t>One octal number represents 3 binary numbers, so starting from right-side, group binary digits into groups of 3 (add leading zeros if necessary).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CA" sz="3200" dirty="0"/>
              <a:t>Write (4)(2)(1) under each group of 3 binary numbers.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CA" sz="3200" dirty="0"/>
              <a:t>Multiply the value or "placeholder" (i.e. 0's and 1's) by the corresponding (4)(2)(1) for each group to obtain the octal number (refer to diagram of binary to octal conversion).</a:t>
            </a:r>
          </a:p>
          <a:p>
            <a:pPr marL="0" indent="0">
              <a:buNone/>
            </a:pPr>
            <a:r>
              <a:rPr lang="en-CA" sz="3200" i="1" dirty="0"/>
              <a:t>Octal to Binary</a:t>
            </a:r>
            <a:endParaRPr lang="en-CA" sz="3200" dirty="0"/>
          </a:p>
          <a:p>
            <a:pPr marL="914400" lvl="1" indent="-457200">
              <a:buFont typeface="+mj-lt"/>
              <a:buAutoNum type="arabicPeriod"/>
            </a:pPr>
            <a:r>
              <a:rPr lang="en-CA" sz="3200" dirty="0"/>
              <a:t>One octal number represents 3 binary numbers, so space-out the octal numbers to make space for a binary number.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sz="3200" dirty="0"/>
              <a:t>Write (4)(2)(1) under each octal number.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sz="3200" dirty="0"/>
              <a:t>Write 0's or 1's for each group of binary numbers to add up to the</a:t>
            </a:r>
            <a:br>
              <a:rPr lang="en-CA" sz="3200" dirty="0"/>
            </a:br>
            <a:r>
              <a:rPr lang="en-CA" sz="3200" dirty="0"/>
              <a:t>corresponding octal number (refer to diagram of octal to binary conversion).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4AE8EF2-FD05-4D41-9595-7A79774ED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7320" y="2400300"/>
            <a:ext cx="3340100" cy="2057400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C30BFB80-7C85-8746-98D6-60C81C907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7320" y="4760784"/>
            <a:ext cx="3467100" cy="1701800"/>
          </a:xfrm>
          <a:prstGeom prst="rect">
            <a:avLst/>
          </a:prstGeom>
          <a:ln>
            <a:solidFill>
              <a:srgbClr val="002060"/>
            </a:solidFill>
          </a:ln>
        </p:spPr>
      </p:pic>
    </p:spTree>
    <p:extLst>
      <p:ext uri="{BB962C8B-B14F-4D97-AF65-F5344CB8AC3E}">
        <p14:creationId xmlns:p14="http://schemas.microsoft.com/office/powerpoint/2010/main" val="204005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829AC-DEC4-1147-BF51-3849E59AC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Data Representation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F4C7A-3854-7B4B-8D4F-4AD959A56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1706813"/>
            <a:ext cx="8413391" cy="47557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2400" b="1" dirty="0"/>
              <a:t>Instructor Demonstration</a:t>
            </a:r>
          </a:p>
          <a:p>
            <a:pPr marL="0" indent="0">
              <a:buNone/>
            </a:pPr>
            <a:r>
              <a:rPr lang="en-CA" dirty="0"/>
              <a:t>Your instructor will now demonstration how to perform an</a:t>
            </a:r>
            <a:br>
              <a:rPr lang="en-CA" dirty="0"/>
            </a:br>
            <a:r>
              <a:rPr lang="en-CA" b="1" dirty="0"/>
              <a:t>Octal</a:t>
            </a:r>
            <a:r>
              <a:rPr lang="en-CA" dirty="0"/>
              <a:t> to </a:t>
            </a:r>
            <a:r>
              <a:rPr lang="en-CA" b="1" dirty="0"/>
              <a:t>Binary</a:t>
            </a:r>
            <a:r>
              <a:rPr lang="en-CA" dirty="0"/>
              <a:t> conversion and a </a:t>
            </a:r>
            <a:r>
              <a:rPr lang="en-CA" b="1" dirty="0"/>
              <a:t>Binary</a:t>
            </a:r>
            <a:r>
              <a:rPr lang="en-CA" dirty="0"/>
              <a:t> to </a:t>
            </a:r>
            <a:r>
              <a:rPr lang="en-CA" b="1" dirty="0"/>
              <a:t>Octal</a:t>
            </a:r>
            <a:r>
              <a:rPr lang="en-CA" dirty="0"/>
              <a:t> conversion.</a:t>
            </a:r>
            <a:r>
              <a:rPr lang="en-CA" sz="1400" dirty="0"/>
              <a:t/>
            </a:r>
            <a:br>
              <a:rPr lang="en-CA" sz="1400" dirty="0"/>
            </a:br>
            <a:r>
              <a:rPr lang="en-CA" sz="1200" dirty="0"/>
              <a:t/>
            </a:r>
            <a:br>
              <a:rPr lang="en-CA" sz="1200" dirty="0"/>
            </a:br>
            <a:r>
              <a:rPr lang="en-CA" sz="1200" dirty="0"/>
              <a:t/>
            </a:r>
            <a:br>
              <a:rPr lang="en-CA" sz="1200" dirty="0"/>
            </a:br>
            <a:endParaRPr lang="en-CA" sz="1200" dirty="0"/>
          </a:p>
          <a:p>
            <a:endParaRPr lang="en-CA" sz="2400" dirty="0"/>
          </a:p>
          <a:p>
            <a:endParaRPr lang="en-CA" sz="24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A67E38BF-5268-DB49-847C-7D0C1C09F6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tretch>
            <a:fillRect/>
          </a:stretch>
        </p:blipFill>
        <p:spPr>
          <a:xfrm>
            <a:off x="10135411" y="975969"/>
            <a:ext cx="1210020" cy="121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915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829AC-DEC4-1147-BF51-3849E59AC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Data Representation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F4C7A-3854-7B4B-8D4F-4AD959A56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1706813"/>
            <a:ext cx="6895253" cy="4755771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CA" sz="4900" b="1" dirty="0"/>
              <a:t>Numbering Conversion </a:t>
            </a:r>
            <a:br>
              <a:rPr lang="en-CA" sz="4900" b="1" dirty="0"/>
            </a:br>
            <a:r>
              <a:rPr lang="en-CA" sz="4900" b="1" dirty="0"/>
              <a:t>Method 4: Hexadecimal to Binary / Binary to Hexadecimal</a:t>
            </a:r>
            <a:endParaRPr lang="en-CA" sz="3200" b="1" dirty="0"/>
          </a:p>
          <a:p>
            <a:pPr marL="0" indent="0">
              <a:buNone/>
            </a:pPr>
            <a:r>
              <a:rPr lang="en-CA" sz="3400" i="1" dirty="0"/>
              <a:t>Binary to Hexadecimal</a:t>
            </a:r>
            <a:endParaRPr lang="en-CA" sz="3400" dirty="0"/>
          </a:p>
          <a:p>
            <a:r>
              <a:rPr lang="en-CA" sz="3400" b="1" dirty="0"/>
              <a:t>One hexadecimal number</a:t>
            </a:r>
            <a:r>
              <a:rPr lang="en-CA" sz="3400" dirty="0"/>
              <a:t> represents </a:t>
            </a:r>
            <a:r>
              <a:rPr lang="en-CA" sz="3400" b="1" dirty="0"/>
              <a:t>4 binary numbers</a:t>
            </a:r>
            <a:r>
              <a:rPr lang="en-CA" sz="3400" dirty="0"/>
              <a:t>, so starting from right-side, group binary digits into </a:t>
            </a:r>
            <a:r>
              <a:rPr lang="en-CA" sz="3400" b="1" dirty="0"/>
              <a:t>groups of 4</a:t>
            </a:r>
            <a:r>
              <a:rPr lang="en-CA" sz="3400" dirty="0"/>
              <a:t>  (add leading zeros if necessary).</a:t>
            </a:r>
          </a:p>
          <a:p>
            <a:r>
              <a:rPr lang="en-CA" sz="3400" dirty="0"/>
              <a:t>Write </a:t>
            </a:r>
            <a:r>
              <a:rPr lang="en-CA" sz="3400" b="1" dirty="0"/>
              <a:t>(8)(4)(2)(1)</a:t>
            </a:r>
            <a:r>
              <a:rPr lang="en-CA" sz="3400" dirty="0"/>
              <a:t> under </a:t>
            </a:r>
            <a:r>
              <a:rPr lang="en-CA" sz="3400" u="sng" dirty="0"/>
              <a:t>each</a:t>
            </a:r>
            <a:r>
              <a:rPr lang="en-CA" sz="3400" dirty="0"/>
              <a:t> group of 4 binary numbers.</a:t>
            </a:r>
          </a:p>
          <a:p>
            <a:r>
              <a:rPr lang="en-CA" sz="3400" dirty="0"/>
              <a:t>Multiply the placeholders (i.e. </a:t>
            </a:r>
            <a:r>
              <a:rPr lang="en-CA" sz="3400" b="1" dirty="0"/>
              <a:t>0'</a:t>
            </a:r>
            <a:r>
              <a:rPr lang="en-CA" sz="3400" dirty="0"/>
              <a:t>s and </a:t>
            </a:r>
            <a:r>
              <a:rPr lang="en-CA" sz="3400" b="1" dirty="0"/>
              <a:t>1'</a:t>
            </a:r>
            <a:r>
              <a:rPr lang="en-CA" sz="3400" dirty="0"/>
              <a:t>s) by the corresponding (8)(4)(2)(1) for each group to obtain the octal number.</a:t>
            </a:r>
          </a:p>
          <a:p>
            <a:r>
              <a:rPr lang="en-CA" sz="3400" dirty="0"/>
              <a:t>Convert values from </a:t>
            </a:r>
            <a:r>
              <a:rPr lang="en-CA" sz="3400" b="1" dirty="0"/>
              <a:t>10</a:t>
            </a:r>
            <a:r>
              <a:rPr lang="en-CA" sz="3400" dirty="0"/>
              <a:t> to </a:t>
            </a:r>
            <a:r>
              <a:rPr lang="en-CA" sz="3400" b="1" dirty="0"/>
              <a:t>15</a:t>
            </a:r>
            <a:r>
              <a:rPr lang="en-CA" sz="3400" dirty="0"/>
              <a:t> to </a:t>
            </a:r>
            <a:r>
              <a:rPr lang="en-CA" sz="3400" b="1" dirty="0"/>
              <a:t>A</a:t>
            </a:r>
            <a:r>
              <a:rPr lang="en-CA" sz="3400" dirty="0"/>
              <a:t> to </a:t>
            </a:r>
            <a:r>
              <a:rPr lang="en-CA" sz="3400" b="1" dirty="0"/>
              <a:t>F</a:t>
            </a:r>
            <a:r>
              <a:rPr lang="en-CA" sz="3400" dirty="0"/>
              <a:t/>
            </a:r>
            <a:br>
              <a:rPr lang="en-CA" sz="3400" dirty="0"/>
            </a:br>
            <a:r>
              <a:rPr lang="en-CA" sz="3400" dirty="0"/>
              <a:t>(refer to diagram of </a:t>
            </a:r>
            <a:r>
              <a:rPr lang="en-CA" sz="3400" i="1" dirty="0"/>
              <a:t>binary to hexadecimal</a:t>
            </a:r>
            <a:r>
              <a:rPr lang="en-CA" sz="3400" dirty="0"/>
              <a:t> conversion)</a:t>
            </a:r>
            <a:endParaRPr lang="en-CA" dirty="0"/>
          </a:p>
          <a:p>
            <a:pPr marL="0" indent="0">
              <a:buNone/>
            </a:pPr>
            <a:r>
              <a:rPr lang="en-CA" sz="3400" i="1" dirty="0"/>
              <a:t>Hexadecimal to Binary</a:t>
            </a:r>
            <a:endParaRPr lang="en-CA" sz="3400" dirty="0"/>
          </a:p>
          <a:p>
            <a:r>
              <a:rPr lang="en-CA" sz="3400" b="1" dirty="0"/>
              <a:t>One hexadecimal number</a:t>
            </a:r>
            <a:r>
              <a:rPr lang="en-CA" sz="3400" dirty="0"/>
              <a:t> represents </a:t>
            </a:r>
            <a:r>
              <a:rPr lang="en-CA" sz="3400" b="1" dirty="0"/>
              <a:t>4 binary numbers</a:t>
            </a:r>
            <a:r>
              <a:rPr lang="en-CA" sz="3400" dirty="0"/>
              <a:t>,</a:t>
            </a:r>
            <a:br>
              <a:rPr lang="en-CA" sz="3400" dirty="0"/>
            </a:br>
            <a:r>
              <a:rPr lang="en-CA" sz="3400" dirty="0"/>
              <a:t>so space-out the hexadecimal numbers to make space for a binary number.</a:t>
            </a:r>
          </a:p>
          <a:p>
            <a:r>
              <a:rPr lang="en-CA" sz="3400" dirty="0"/>
              <a:t>Convert letters </a:t>
            </a:r>
            <a:r>
              <a:rPr lang="en-CA" sz="3400" b="1" dirty="0"/>
              <a:t>A</a:t>
            </a:r>
            <a:r>
              <a:rPr lang="en-CA" sz="3400" dirty="0"/>
              <a:t> to </a:t>
            </a:r>
            <a:r>
              <a:rPr lang="en-CA" sz="3400" b="1" dirty="0"/>
              <a:t>F</a:t>
            </a:r>
            <a:r>
              <a:rPr lang="en-CA" sz="3400" dirty="0"/>
              <a:t> to </a:t>
            </a:r>
            <a:r>
              <a:rPr lang="en-CA" sz="3400" b="1" dirty="0"/>
              <a:t>10</a:t>
            </a:r>
            <a:r>
              <a:rPr lang="en-CA" sz="3400" dirty="0"/>
              <a:t> to 15 (refer to diagram of </a:t>
            </a:r>
            <a:r>
              <a:rPr lang="en-CA" sz="3400" i="1" dirty="0"/>
              <a:t>binary to hexadecimal</a:t>
            </a:r>
            <a:r>
              <a:rPr lang="en-CA" sz="3400" dirty="0"/>
              <a:t> conversion)</a:t>
            </a:r>
          </a:p>
          <a:p>
            <a:r>
              <a:rPr lang="en-CA" sz="3400" dirty="0"/>
              <a:t>Write </a:t>
            </a:r>
            <a:r>
              <a:rPr lang="en-CA" sz="3400" b="1" dirty="0"/>
              <a:t>(8)(4)(2)(1)</a:t>
            </a:r>
            <a:r>
              <a:rPr lang="en-CA" sz="3400" dirty="0"/>
              <a:t> under </a:t>
            </a:r>
            <a:r>
              <a:rPr lang="en-CA" sz="3400" u="sng" dirty="0"/>
              <a:t>each</a:t>
            </a:r>
            <a:r>
              <a:rPr lang="en-CA" sz="3400" dirty="0"/>
              <a:t> hexadecimal number.</a:t>
            </a:r>
          </a:p>
          <a:p>
            <a:r>
              <a:rPr lang="en-CA" sz="3400" dirty="0"/>
              <a:t>Write </a:t>
            </a:r>
            <a:r>
              <a:rPr lang="en-CA" sz="3400" b="1" dirty="0"/>
              <a:t>0'</a:t>
            </a:r>
            <a:r>
              <a:rPr lang="en-CA" sz="3400" dirty="0"/>
              <a:t>s or </a:t>
            </a:r>
            <a:r>
              <a:rPr lang="en-CA" sz="3400" b="1" dirty="0"/>
              <a:t>1'</a:t>
            </a:r>
            <a:r>
              <a:rPr lang="en-CA" sz="3400" dirty="0"/>
              <a:t>s for each group of binary numbers to add up to the corresponding</a:t>
            </a:r>
            <a:br>
              <a:rPr lang="en-CA" sz="3400" dirty="0"/>
            </a:br>
            <a:r>
              <a:rPr lang="en-CA" sz="3400" dirty="0"/>
              <a:t>hexadecimal number (refer to diagram of </a:t>
            </a:r>
            <a:r>
              <a:rPr lang="en-CA" sz="3400" i="1" dirty="0"/>
              <a:t>hexadecimal to binary</a:t>
            </a:r>
            <a:r>
              <a:rPr lang="en-CA" sz="3400" dirty="0"/>
              <a:t> conversion).</a:t>
            </a:r>
            <a:endParaRPr lang="en-CA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0A27C439-0E7D-1843-82C4-0E705F9E0B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3707" y="2055308"/>
            <a:ext cx="3450560" cy="1665195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7D879D95-F79D-B349-A3C7-ED7BF2D40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4099" y="5004247"/>
            <a:ext cx="3409950" cy="1271364"/>
          </a:xfrm>
          <a:prstGeom prst="rect">
            <a:avLst/>
          </a:prstGeom>
          <a:ln>
            <a:solidFill>
              <a:srgbClr val="002060"/>
            </a:solidFill>
          </a:ln>
        </p:spPr>
      </p:pic>
    </p:spTree>
    <p:extLst>
      <p:ext uri="{BB962C8B-B14F-4D97-AF65-F5344CB8AC3E}">
        <p14:creationId xmlns:p14="http://schemas.microsoft.com/office/powerpoint/2010/main" val="1032379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829AC-DEC4-1147-BF51-3849E59AC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Data Representation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F4C7A-3854-7B4B-8D4F-4AD959A56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1706813"/>
            <a:ext cx="8981960" cy="47557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2400" b="1" dirty="0"/>
              <a:t>Instructor Demonstration</a:t>
            </a:r>
          </a:p>
          <a:p>
            <a:pPr marL="0" indent="0">
              <a:buNone/>
            </a:pPr>
            <a:r>
              <a:rPr lang="en-CA" dirty="0"/>
              <a:t>Your instructor will now demonstration how to perform a</a:t>
            </a:r>
            <a:br>
              <a:rPr lang="en-CA" dirty="0"/>
            </a:br>
            <a:r>
              <a:rPr lang="en-CA" b="1" dirty="0"/>
              <a:t>Hexadecimal</a:t>
            </a:r>
            <a:r>
              <a:rPr lang="en-CA" dirty="0"/>
              <a:t> to </a:t>
            </a:r>
            <a:r>
              <a:rPr lang="en-CA" b="1" dirty="0"/>
              <a:t>Binary</a:t>
            </a:r>
            <a:r>
              <a:rPr lang="en-CA" dirty="0"/>
              <a:t> conversion and a </a:t>
            </a:r>
            <a:r>
              <a:rPr lang="en-CA" b="1" dirty="0"/>
              <a:t>Binary</a:t>
            </a:r>
            <a:r>
              <a:rPr lang="en-CA" dirty="0"/>
              <a:t> to </a:t>
            </a:r>
            <a:r>
              <a:rPr lang="en-CA" b="1" dirty="0"/>
              <a:t>Hexadecimal</a:t>
            </a:r>
            <a:r>
              <a:rPr lang="en-CA" dirty="0"/>
              <a:t> conversion.</a:t>
            </a:r>
            <a:r>
              <a:rPr lang="en-CA" sz="1400" dirty="0"/>
              <a:t/>
            </a:r>
            <a:br>
              <a:rPr lang="en-CA" sz="1400" dirty="0"/>
            </a:br>
            <a:r>
              <a:rPr lang="en-CA" sz="1200" dirty="0"/>
              <a:t/>
            </a:r>
            <a:br>
              <a:rPr lang="en-CA" sz="1200" dirty="0"/>
            </a:br>
            <a:r>
              <a:rPr lang="en-CA" sz="1200" dirty="0"/>
              <a:t/>
            </a:r>
            <a:br>
              <a:rPr lang="en-CA" sz="1200" dirty="0"/>
            </a:br>
            <a:endParaRPr lang="en-CA" sz="1200" dirty="0"/>
          </a:p>
          <a:p>
            <a:endParaRPr lang="en-CA" sz="2400" dirty="0"/>
          </a:p>
          <a:p>
            <a:endParaRPr lang="en-CA" sz="24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A67E38BF-5268-DB49-847C-7D0C1C09F6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tretch>
            <a:fillRect/>
          </a:stretch>
        </p:blipFill>
        <p:spPr>
          <a:xfrm>
            <a:off x="10135411" y="975969"/>
            <a:ext cx="1210020" cy="121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093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829AC-DEC4-1147-BF51-3849E59AC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Data Representation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F4C7A-3854-7B4B-8D4F-4AD959A56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1706813"/>
            <a:ext cx="7112129" cy="47557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b="1" dirty="0"/>
              <a:t>Numbering Conversion Method 5: </a:t>
            </a:r>
            <a:br>
              <a:rPr lang="en-CA" b="1" dirty="0"/>
            </a:br>
            <a:r>
              <a:rPr lang="en-CA" b="1" dirty="0"/>
              <a:t>Octal to Hexadecimal / Hexadecimal to Octal</a:t>
            </a:r>
            <a:endParaRPr lang="en-CA" sz="2600" b="1" dirty="0"/>
          </a:p>
          <a:p>
            <a:pPr marL="0" indent="0">
              <a:buNone/>
            </a:pPr>
            <a:r>
              <a:rPr lang="en-CA" sz="500" b="1" dirty="0"/>
              <a:t/>
            </a:r>
            <a:br>
              <a:rPr lang="en-CA" sz="500" b="1" dirty="0"/>
            </a:br>
            <a:r>
              <a:rPr lang="en-CA" sz="1800" dirty="0"/>
              <a:t>To convert using the method, simply use binary as a "</a:t>
            </a:r>
            <a:r>
              <a:rPr lang="en-CA" sz="1800" b="1" dirty="0"/>
              <a:t>bridge</a:t>
            </a:r>
            <a:r>
              <a:rPr lang="en-CA" sz="1800" dirty="0"/>
              <a:t>".</a:t>
            </a:r>
          </a:p>
          <a:p>
            <a:pPr marL="0" indent="0">
              <a:buNone/>
            </a:pPr>
            <a:r>
              <a:rPr lang="en-CA" sz="1800" i="1" dirty="0"/>
              <a:t>Example:</a:t>
            </a:r>
            <a:endParaRPr lang="en-CA" sz="1800" dirty="0"/>
          </a:p>
          <a:p>
            <a:r>
              <a:rPr lang="en-CA" sz="1800" dirty="0"/>
              <a:t>To convert octal to hexadecimal, convert octal to binary, then convert binary to hexadecimal.</a:t>
            </a:r>
          </a:p>
          <a:p>
            <a:r>
              <a:rPr lang="en-CA" sz="1800" dirty="0"/>
              <a:t>To convert hexadecimal to octal, convert hexadecimal to binary, then convert binary to octal.</a:t>
            </a:r>
          </a:p>
        </p:txBody>
      </p:sp>
      <p:pic>
        <p:nvPicPr>
          <p:cNvPr id="5" name="Picture 4" descr="A picture containing knife&#10;&#10;Description automatically generated">
            <a:extLst>
              <a:ext uri="{FF2B5EF4-FFF2-40B4-BE49-F238E27FC236}">
                <a16:creationId xmlns:a16="http://schemas.microsoft.com/office/drawing/2014/main" id="{C4AD416E-B8E5-9342-B246-3FA166C02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8236" y="2716452"/>
            <a:ext cx="3462089" cy="876861"/>
          </a:xfrm>
          <a:prstGeom prst="rect">
            <a:avLst/>
          </a:prstGeom>
          <a:ln>
            <a:solidFill>
              <a:srgbClr val="002060"/>
            </a:solidFill>
          </a:ln>
        </p:spPr>
      </p:pic>
    </p:spTree>
    <p:extLst>
      <p:ext uri="{BB962C8B-B14F-4D97-AF65-F5344CB8AC3E}">
        <p14:creationId xmlns:p14="http://schemas.microsoft.com/office/powerpoint/2010/main" val="19925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829AC-DEC4-1147-BF51-3849E59AC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Data Representation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F4C7A-3854-7B4B-8D4F-4AD959A56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1706813"/>
            <a:ext cx="8981960" cy="47557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2400" b="1" dirty="0"/>
              <a:t>Instructor Demonstration</a:t>
            </a:r>
          </a:p>
          <a:p>
            <a:pPr marL="0" indent="0">
              <a:buNone/>
            </a:pPr>
            <a:r>
              <a:rPr lang="en-CA" dirty="0"/>
              <a:t>Your instructor will now demonstration how to perform an</a:t>
            </a:r>
            <a:br>
              <a:rPr lang="en-CA" dirty="0"/>
            </a:br>
            <a:r>
              <a:rPr lang="en-CA" b="1" dirty="0"/>
              <a:t>Octal</a:t>
            </a:r>
            <a:r>
              <a:rPr lang="en-CA" dirty="0"/>
              <a:t> to </a:t>
            </a:r>
            <a:r>
              <a:rPr lang="en-CA" b="1" dirty="0"/>
              <a:t>Hexadecimal</a:t>
            </a:r>
            <a:r>
              <a:rPr lang="en-CA" dirty="0"/>
              <a:t> conversion and a </a:t>
            </a:r>
            <a:r>
              <a:rPr lang="en-CA" b="1" dirty="0"/>
              <a:t>Hexadecimal</a:t>
            </a:r>
            <a:r>
              <a:rPr lang="en-CA" dirty="0"/>
              <a:t> to </a:t>
            </a:r>
            <a:r>
              <a:rPr lang="en-CA" b="1" dirty="0"/>
              <a:t>Octal</a:t>
            </a:r>
            <a:r>
              <a:rPr lang="en-CA" dirty="0"/>
              <a:t> conversion.</a:t>
            </a:r>
            <a:r>
              <a:rPr lang="en-CA" sz="1400" dirty="0"/>
              <a:t/>
            </a:r>
            <a:br>
              <a:rPr lang="en-CA" sz="1400" dirty="0"/>
            </a:br>
            <a:r>
              <a:rPr lang="en-CA" sz="1200" dirty="0"/>
              <a:t/>
            </a:r>
            <a:br>
              <a:rPr lang="en-CA" sz="1200" dirty="0"/>
            </a:br>
            <a:r>
              <a:rPr lang="en-CA" sz="1200" dirty="0"/>
              <a:t/>
            </a:r>
            <a:br>
              <a:rPr lang="en-CA" sz="1200" dirty="0"/>
            </a:br>
            <a:endParaRPr lang="en-CA" sz="1200" dirty="0"/>
          </a:p>
          <a:p>
            <a:endParaRPr lang="en-CA" sz="2400" dirty="0"/>
          </a:p>
          <a:p>
            <a:endParaRPr lang="en-CA" sz="24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A67E38BF-5268-DB49-847C-7D0C1C09F6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tretch>
            <a:fillRect/>
          </a:stretch>
        </p:blipFill>
        <p:spPr>
          <a:xfrm>
            <a:off x="10135411" y="975969"/>
            <a:ext cx="1210020" cy="121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960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829AC-DEC4-1147-BF51-3849E59AC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HOMEWORK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F4C7A-3854-7B4B-8D4F-4AD959A56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1706813"/>
            <a:ext cx="10136684" cy="47557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2400" b="1" dirty="0"/>
              <a:t>Getting Practice</a:t>
            </a:r>
          </a:p>
          <a:p>
            <a:pPr marL="0" indent="0">
              <a:buNone/>
            </a:pPr>
            <a:r>
              <a:rPr lang="en-CA" dirty="0" smtClean="0"/>
              <a:t>Perform </a:t>
            </a:r>
            <a:r>
              <a:rPr lang="en-CA" b="1" dirty="0" smtClean="0"/>
              <a:t>Week </a:t>
            </a:r>
            <a:r>
              <a:rPr lang="en-CA" b="1" dirty="0"/>
              <a:t>4 </a:t>
            </a:r>
            <a:r>
              <a:rPr lang="en-CA" b="1" dirty="0" smtClean="0"/>
              <a:t>Tutorial</a:t>
            </a:r>
            <a:br>
              <a:rPr lang="en-CA" b="1" dirty="0" smtClean="0"/>
            </a:br>
            <a:r>
              <a:rPr lang="en-US" sz="1600" b="1" spc="-1" dirty="0">
                <a:solidFill>
                  <a:srgbClr val="000000"/>
                </a:solidFill>
              </a:rPr>
              <a:t>(Due: Friday Week </a:t>
            </a:r>
            <a:r>
              <a:rPr lang="en-US" sz="1600" b="1" spc="-1" dirty="0" smtClean="0">
                <a:solidFill>
                  <a:srgbClr val="000000"/>
                </a:solidFill>
              </a:rPr>
              <a:t>5 </a:t>
            </a:r>
            <a:r>
              <a:rPr lang="en-US" sz="1600" b="1" spc="-1" dirty="0">
                <a:solidFill>
                  <a:srgbClr val="000000"/>
                </a:solidFill>
              </a:rPr>
              <a:t>@ midnight for a 2% grade</a:t>
            </a:r>
            <a:r>
              <a:rPr lang="en-US" sz="1600" b="1" spc="-1" dirty="0" smtClean="0">
                <a:solidFill>
                  <a:srgbClr val="000000"/>
                </a:solidFill>
              </a:rPr>
              <a:t>)</a:t>
            </a:r>
            <a:r>
              <a:rPr lang="en-US" sz="1600" spc="-1" dirty="0" smtClean="0">
                <a:solidFill>
                  <a:srgbClr val="000000"/>
                </a:solidFill>
              </a:rPr>
              <a:t>:</a:t>
            </a:r>
            <a:br>
              <a:rPr lang="en-US" sz="1600" spc="-1" dirty="0" smtClean="0">
                <a:solidFill>
                  <a:srgbClr val="000000"/>
                </a:solidFill>
              </a:rPr>
            </a:br>
            <a:endParaRPr lang="en-CA" sz="1600" b="1" dirty="0"/>
          </a:p>
          <a:p>
            <a:pPr lvl="1"/>
            <a:r>
              <a:rPr lang="en-CA" dirty="0">
                <a:hlinkClick r:id="rId2"/>
              </a:rPr>
              <a:t>INVESTIGATION 1: NUMBERING CONVERSIONS</a:t>
            </a:r>
            <a:endParaRPr lang="en-CA" dirty="0"/>
          </a:p>
          <a:p>
            <a:pPr lvl="1"/>
            <a:r>
              <a:rPr lang="en-CA" dirty="0">
                <a:hlinkClick r:id="rId3"/>
              </a:rPr>
              <a:t>LINUX PRACTICE QUESTIONS</a:t>
            </a:r>
            <a:r>
              <a:rPr lang="en-CA" dirty="0"/>
              <a:t>  (Questions </a:t>
            </a:r>
            <a:r>
              <a:rPr lang="en-CA" b="1" dirty="0"/>
              <a:t>1 – 5</a:t>
            </a:r>
            <a:r>
              <a:rPr lang="en-CA" dirty="0" smtClean="0"/>
              <a:t>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03944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829AC-DEC4-1147-BF51-3849E59AC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 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F4C7A-3854-7B4B-8D4F-4AD959A56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1706813"/>
            <a:ext cx="9603275" cy="50646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Data Representation</a:t>
            </a:r>
          </a:p>
          <a:p>
            <a:pPr lvl="1"/>
            <a:r>
              <a:rPr lang="en-US" dirty="0"/>
              <a:t>Purpose</a:t>
            </a:r>
          </a:p>
          <a:p>
            <a:pPr lvl="1"/>
            <a:r>
              <a:rPr lang="en-US" dirty="0"/>
              <a:t>Decimal, Binary, Octal, Hexadecimal Numbering Systems</a:t>
            </a:r>
          </a:p>
          <a:p>
            <a:pPr lvl="1"/>
            <a:r>
              <a:rPr lang="en-US" dirty="0"/>
              <a:t>Numbering Conversion Methods</a:t>
            </a:r>
          </a:p>
          <a:p>
            <a:pPr lvl="1"/>
            <a:r>
              <a:rPr lang="en-US" dirty="0"/>
              <a:t>Demonstration</a:t>
            </a:r>
          </a:p>
          <a:p>
            <a:pPr marL="0" indent="0">
              <a:buNone/>
            </a:pPr>
            <a:r>
              <a:rPr lang="en-US" b="1" dirty="0"/>
              <a:t>Perform Week 4 Tutorial</a:t>
            </a:r>
          </a:p>
          <a:p>
            <a:pPr lvl="1"/>
            <a:r>
              <a:rPr lang="en-US" dirty="0"/>
              <a:t>Investigation 1</a:t>
            </a:r>
          </a:p>
          <a:p>
            <a:pPr lvl="1"/>
            <a:r>
              <a:rPr lang="en-US" dirty="0"/>
              <a:t>Review Questions (Questions 1 – 5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060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829AC-DEC4-1147-BF51-3849E59AC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F4C7A-3854-7B4B-8D4F-4AD959A56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1706813"/>
            <a:ext cx="6742852" cy="4755771"/>
          </a:xfrm>
        </p:spPr>
        <p:txBody>
          <a:bodyPr>
            <a:normAutofit fontScale="92500" lnSpcReduction="20000"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2400" b="1" dirty="0"/>
              <a:t>Data Representation</a:t>
            </a:r>
            <a:r>
              <a:rPr lang="en-US" altLang="en-US" dirty="0">
                <a:solidFill>
                  <a:srgbClr val="663366"/>
                </a:solidFill>
              </a:rPr>
              <a:t/>
            </a:r>
            <a:br>
              <a:rPr lang="en-US" altLang="en-US" dirty="0">
                <a:solidFill>
                  <a:srgbClr val="663366"/>
                </a:solidFill>
              </a:rPr>
            </a:br>
            <a:r>
              <a:rPr lang="en-CA" dirty="0"/>
              <a:t/>
            </a:r>
            <a:br>
              <a:rPr lang="en-CA" dirty="0"/>
            </a:br>
            <a:r>
              <a:rPr lang="en-CA" dirty="0"/>
              <a:t>Digital computers are </a:t>
            </a:r>
            <a:r>
              <a:rPr lang="en-CA" b="1" dirty="0"/>
              <a:t>electronic devices </a:t>
            </a:r>
            <a:r>
              <a:rPr lang="en-CA" dirty="0"/>
              <a:t>that contain a series of </a:t>
            </a:r>
            <a:br>
              <a:rPr lang="en-CA" dirty="0"/>
            </a:br>
            <a:r>
              <a:rPr lang="en-CA" b="1" dirty="0"/>
              <a:t>circuits</a:t>
            </a:r>
            <a:r>
              <a:rPr lang="en-CA" dirty="0"/>
              <a:t> and </a:t>
            </a:r>
            <a:r>
              <a:rPr lang="en-CA" b="1" dirty="0"/>
              <a:t>voltage levels </a:t>
            </a:r>
            <a:r>
              <a:rPr lang="en-CA" dirty="0"/>
              <a:t>that can store / represent data.</a:t>
            </a:r>
            <a:br>
              <a:rPr lang="en-CA" dirty="0"/>
            </a:br>
            <a:endParaRPr lang="en-CA" dirty="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CA" dirty="0"/>
              <a:t>Binary numbers can represent those series of circuits with voltage levels. Those binary numbers (0’s and 1’s) are combined in a sequence to form a </a:t>
            </a:r>
            <a:r>
              <a:rPr lang="en-CA" b="1" dirty="0"/>
              <a:t>byte</a:t>
            </a:r>
            <a:r>
              <a:rPr lang="en-CA" dirty="0"/>
              <a:t>. </a:t>
            </a:r>
            <a:br>
              <a:rPr lang="en-CA" dirty="0"/>
            </a:br>
            <a:endParaRPr lang="en-CA" dirty="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CA" dirty="0"/>
              <a:t>Bytes are used to represent </a:t>
            </a:r>
            <a:r>
              <a:rPr lang="en-CA" b="1" dirty="0"/>
              <a:t>numbers</a:t>
            </a:r>
            <a:r>
              <a:rPr lang="en-CA" dirty="0"/>
              <a:t> or </a:t>
            </a:r>
            <a:r>
              <a:rPr lang="en-CA" b="1" dirty="0"/>
              <a:t>characters</a:t>
            </a:r>
            <a:r>
              <a:rPr lang="en-CA" dirty="0"/>
              <a:t>.</a:t>
            </a:r>
            <a:br>
              <a:rPr lang="en-CA" dirty="0"/>
            </a:br>
            <a:endParaRPr lang="en-CA" dirty="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CA" dirty="0"/>
              <a:t>It is the job of the computer program to understand if those bytes</a:t>
            </a:r>
            <a:br>
              <a:rPr lang="en-CA" dirty="0"/>
            </a:br>
            <a:r>
              <a:rPr lang="en-CA" dirty="0"/>
              <a:t>(series of o’s and/or 1’s) represent numbers or characters</a:t>
            </a:r>
            <a:br>
              <a:rPr lang="en-CA" dirty="0"/>
            </a:br>
            <a:r>
              <a:rPr lang="en-CA" dirty="0"/>
              <a:t>(</a:t>
            </a:r>
            <a:r>
              <a:rPr lang="en-CA" dirty="0" err="1"/>
              <a:t>eg.</a:t>
            </a:r>
            <a:r>
              <a:rPr lang="en-CA" dirty="0"/>
              <a:t> in </a:t>
            </a:r>
            <a:r>
              <a:rPr lang="en-CA" b="1" dirty="0"/>
              <a:t>C programming</a:t>
            </a:r>
            <a:r>
              <a:rPr lang="en-CA" dirty="0"/>
              <a:t>, declaring a variable with a </a:t>
            </a:r>
            <a:r>
              <a:rPr lang="en-CA" b="1" dirty="0"/>
              <a:t>data type</a:t>
            </a:r>
            <a:r>
              <a:rPr lang="en-CA" dirty="0"/>
              <a:t>)</a:t>
            </a:r>
            <a:br>
              <a:rPr lang="en-CA" dirty="0"/>
            </a:br>
            <a:endParaRPr lang="en-CA" dirty="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CA" dirty="0"/>
              <a:t>Understanding how the computer stores numbers and characters can be useful when </a:t>
            </a:r>
            <a:r>
              <a:rPr lang="en-CA" b="1" dirty="0"/>
              <a:t>administrating computer systems </a:t>
            </a:r>
            <a:r>
              <a:rPr lang="en-CA" dirty="0"/>
              <a:t>and </a:t>
            </a:r>
            <a:br>
              <a:rPr lang="en-CA" dirty="0"/>
            </a:br>
            <a:r>
              <a:rPr lang="en-CA" b="1" dirty="0"/>
              <a:t>creating programs </a:t>
            </a:r>
            <a:r>
              <a:rPr lang="en-CA" dirty="0"/>
              <a:t>to be run on computer systems.</a:t>
            </a:r>
          </a:p>
        </p:txBody>
      </p:sp>
      <p:pic>
        <p:nvPicPr>
          <p:cNvPr id="10" name="Picture 9" descr="A picture containing clock, keyboard&#10;&#10;Description automatically generated">
            <a:extLst>
              <a:ext uri="{FF2B5EF4-FFF2-40B4-BE49-F238E27FC236}">
                <a16:creationId xmlns:a16="http://schemas.microsoft.com/office/drawing/2014/main" id="{395D337A-7CBD-8D40-A7DF-90A5B2BD65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1834" y="1846259"/>
            <a:ext cx="1699230" cy="2693710"/>
          </a:xfrm>
          <a:prstGeom prst="rect">
            <a:avLst/>
          </a:prstGeom>
        </p:spPr>
      </p:pic>
      <p:pic>
        <p:nvPicPr>
          <p:cNvPr id="11" name="Picture 10" descr="A close up of a keyboard&#10;&#10;Description automatically generated">
            <a:extLst>
              <a:ext uri="{FF2B5EF4-FFF2-40B4-BE49-F238E27FC236}">
                <a16:creationId xmlns:a16="http://schemas.microsoft.com/office/drawing/2014/main" id="{D634559F-0228-2043-9D41-BEC50E9B2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5138" y="4766872"/>
            <a:ext cx="1598483" cy="2012688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F787DECC-5EFF-FE4B-9407-C8F3D1DE4D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  <a:ext uri="{837473B0-CC2E-450A-ABE3-18F120FF3D39}">
                <a1611:picAttrSrcUrl xmlns:a1611="http://schemas.microsoft.com/office/drawing/2016/11/main" xmlns="" r:id="rId6"/>
              </a:ext>
            </a:extLst>
          </a:blip>
          <a:stretch>
            <a:fillRect/>
          </a:stretch>
        </p:blipFill>
        <p:spPr>
          <a:xfrm>
            <a:off x="9729520" y="221075"/>
            <a:ext cx="2087287" cy="130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831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829AC-DEC4-1147-BF51-3849E59AC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Data Representation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F4C7A-3854-7B4B-8D4F-4AD959A56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706813"/>
            <a:ext cx="6637344" cy="4755771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CA" sz="2400" b="1" dirty="0"/>
              <a:t>Numbering Conversion:</a:t>
            </a:r>
          </a:p>
          <a:p>
            <a:pPr marL="0" indent="0">
              <a:buNone/>
            </a:pPr>
            <a:r>
              <a:rPr lang="en-CA" dirty="0"/>
              <a:t>Computers have evolved over time. During that time, humans have interfaced with the computer by </a:t>
            </a:r>
            <a:r>
              <a:rPr lang="en-CA" i="1" dirty="0"/>
              <a:t>binary</a:t>
            </a:r>
            <a:r>
              <a:rPr lang="en-CA" dirty="0"/>
              <a:t> numbers, or by using </a:t>
            </a:r>
            <a:r>
              <a:rPr lang="en-CA" b="1" dirty="0"/>
              <a:t>short-cuts</a:t>
            </a:r>
            <a:r>
              <a:rPr lang="en-CA" dirty="0"/>
              <a:t> such as </a:t>
            </a:r>
            <a:r>
              <a:rPr lang="en-CA" b="1" u="sng" dirty="0"/>
              <a:t>octal</a:t>
            </a:r>
            <a:r>
              <a:rPr lang="en-CA" dirty="0"/>
              <a:t> or </a:t>
            </a:r>
            <a:r>
              <a:rPr lang="en-CA" b="1" u="sng" dirty="0"/>
              <a:t>hexadecimal</a:t>
            </a:r>
            <a:r>
              <a:rPr lang="en-CA" dirty="0"/>
              <a:t> numbers.</a:t>
            </a:r>
          </a:p>
          <a:p>
            <a:pPr marL="0" indent="0">
              <a:buNone/>
            </a:pPr>
            <a:r>
              <a:rPr lang="en-CA" b="1" dirty="0"/>
              <a:t>Computer Networking / Support Specialists </a:t>
            </a:r>
            <a:r>
              <a:rPr lang="en-CA" dirty="0"/>
              <a:t>and </a:t>
            </a:r>
            <a:r>
              <a:rPr lang="en-CA" b="1" dirty="0"/>
              <a:t>Computer Programmers </a:t>
            </a:r>
            <a:r>
              <a:rPr lang="en-CA" dirty="0"/>
              <a:t>occasionally need to convert between numbering systems:</a:t>
            </a:r>
          </a:p>
          <a:p>
            <a:r>
              <a:rPr lang="en-CA" sz="1700" dirty="0"/>
              <a:t>Converting </a:t>
            </a:r>
            <a:r>
              <a:rPr lang="en-CA" sz="1700" b="1" dirty="0"/>
              <a:t>decimal</a:t>
            </a:r>
            <a:r>
              <a:rPr lang="en-CA" sz="1700" dirty="0"/>
              <a:t> numbers to </a:t>
            </a:r>
            <a:r>
              <a:rPr lang="en-CA" sz="1700" b="1" dirty="0"/>
              <a:t>binary</a:t>
            </a:r>
            <a:r>
              <a:rPr lang="en-CA" sz="1700" dirty="0"/>
              <a:t> number for URLs (subnetting)</a:t>
            </a:r>
          </a:p>
          <a:p>
            <a:r>
              <a:rPr lang="en-CA" sz="1700" dirty="0"/>
              <a:t>Converting </a:t>
            </a:r>
            <a:r>
              <a:rPr lang="en-CA" sz="1700" b="1" dirty="0"/>
              <a:t>decimal</a:t>
            </a:r>
            <a:r>
              <a:rPr lang="en-CA" sz="1700" dirty="0"/>
              <a:t> numbers to </a:t>
            </a:r>
            <a:r>
              <a:rPr lang="en-CA" sz="1700" b="1" dirty="0"/>
              <a:t>hexadecimal</a:t>
            </a:r>
            <a:r>
              <a:rPr lang="en-CA" sz="1700" dirty="0"/>
              <a:t> numbers to format webpages </a:t>
            </a:r>
            <a:br>
              <a:rPr lang="en-CA" sz="1700" dirty="0"/>
            </a:br>
            <a:r>
              <a:rPr lang="en-CA" sz="1700" dirty="0"/>
              <a:t>(with web-safe colours)</a:t>
            </a:r>
          </a:p>
          <a:p>
            <a:r>
              <a:rPr lang="en-CA" sz="1700" dirty="0"/>
              <a:t>Converting </a:t>
            </a:r>
            <a:r>
              <a:rPr lang="en-CA" sz="1700" b="1" dirty="0"/>
              <a:t>binary</a:t>
            </a:r>
            <a:r>
              <a:rPr lang="en-CA" sz="1700" dirty="0"/>
              <a:t> numbers to </a:t>
            </a:r>
            <a:r>
              <a:rPr lang="en-CA" sz="1700" b="1" dirty="0"/>
              <a:t>octal</a:t>
            </a:r>
            <a:r>
              <a:rPr lang="en-CA" sz="1700" dirty="0"/>
              <a:t> numbers for setting file permissions in Unix/Linux</a:t>
            </a:r>
          </a:p>
          <a:p>
            <a:pPr marL="0" indent="0">
              <a:buNone/>
            </a:pPr>
            <a:r>
              <a:rPr lang="en-US" altLang="en-US" dirty="0"/>
              <a:t>Before performing numbering conversions, we need to better understand the </a:t>
            </a:r>
            <a:r>
              <a:rPr lang="en-US" altLang="en-US" b="1" dirty="0"/>
              <a:t>decimal</a:t>
            </a:r>
            <a:r>
              <a:rPr lang="en-US" altLang="en-US" dirty="0"/>
              <a:t>, </a:t>
            </a:r>
            <a:r>
              <a:rPr lang="en-US" altLang="en-US" b="1" dirty="0"/>
              <a:t>binary</a:t>
            </a:r>
            <a:r>
              <a:rPr lang="en-US" altLang="en-US" dirty="0"/>
              <a:t>, </a:t>
            </a:r>
            <a:r>
              <a:rPr lang="en-US" altLang="en-US" b="1" dirty="0"/>
              <a:t>octal</a:t>
            </a:r>
            <a:r>
              <a:rPr lang="en-US" altLang="en-US" dirty="0"/>
              <a:t> and </a:t>
            </a:r>
            <a:r>
              <a:rPr lang="en-US" altLang="en-US" b="1" dirty="0"/>
              <a:t>hexadecimal</a:t>
            </a:r>
            <a:r>
              <a:rPr lang="en-US" altLang="en-US" dirty="0"/>
              <a:t> numbering systems.</a:t>
            </a:r>
            <a:endParaRPr lang="en-CA" dirty="0"/>
          </a:p>
        </p:txBody>
      </p:sp>
      <p:pic>
        <p:nvPicPr>
          <p:cNvPr id="5" name="Picture 4" descr="A close up of a keyboard&#10;&#10;Description automatically generated">
            <a:extLst>
              <a:ext uri="{FF2B5EF4-FFF2-40B4-BE49-F238E27FC236}">
                <a16:creationId xmlns:a16="http://schemas.microsoft.com/office/drawing/2014/main" id="{4408BD28-7E25-454B-9F98-887C1AD83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6474" y="4201948"/>
            <a:ext cx="2047147" cy="2577612"/>
          </a:xfrm>
          <a:prstGeom prst="rect">
            <a:avLst/>
          </a:prstGeom>
        </p:spPr>
      </p:pic>
      <p:pic>
        <p:nvPicPr>
          <p:cNvPr id="6" name="Picture 5" descr="A picture containing clock, keyboard&#10;&#10;Description automatically generated">
            <a:extLst>
              <a:ext uri="{FF2B5EF4-FFF2-40B4-BE49-F238E27FC236}">
                <a16:creationId xmlns:a16="http://schemas.microsoft.com/office/drawing/2014/main" id="{4533A11B-A6BF-1C43-8462-F07E7DF98C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6474" y="423229"/>
            <a:ext cx="2147894" cy="3404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035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829AC-DEC4-1147-BF51-3849E59AC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Data Representation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F4C7A-3854-7B4B-8D4F-4AD959A56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706813"/>
            <a:ext cx="4283937" cy="475577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CA" sz="2400" b="1" dirty="0"/>
              <a:t>Decimal Numbering System</a:t>
            </a:r>
            <a:br>
              <a:rPr lang="en-CA" sz="2400" b="1" dirty="0"/>
            </a:br>
            <a:r>
              <a:rPr lang="en-CA" sz="2400" b="1" dirty="0"/>
              <a:t>(Humans)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The numbering system used by </a:t>
            </a:r>
            <a:r>
              <a:rPr lang="en-CA" b="1" dirty="0"/>
              <a:t>humans</a:t>
            </a:r>
            <a:r>
              <a:rPr lang="en-CA" dirty="0"/>
              <a:t>.</a:t>
            </a:r>
          </a:p>
          <a:p>
            <a:pPr marL="0" indent="0">
              <a:buNone/>
            </a:pPr>
            <a:r>
              <a:rPr lang="en-CA" dirty="0"/>
              <a:t>The </a:t>
            </a:r>
            <a:r>
              <a:rPr lang="en-CA" b="1" dirty="0"/>
              <a:t>decimal</a:t>
            </a:r>
            <a:r>
              <a:rPr lang="en-CA" dirty="0"/>
              <a:t> numbering system consists of </a:t>
            </a:r>
            <a:r>
              <a:rPr lang="en-CA" b="1" dirty="0"/>
              <a:t>digits</a:t>
            </a:r>
            <a:r>
              <a:rPr lang="en-CA" dirty="0"/>
              <a:t> ranging from </a:t>
            </a:r>
            <a:r>
              <a:rPr lang="en-CA" b="1" dirty="0"/>
              <a:t>0</a:t>
            </a:r>
            <a:r>
              <a:rPr lang="en-CA" dirty="0"/>
              <a:t> to </a:t>
            </a:r>
            <a:r>
              <a:rPr lang="en-CA" b="1" dirty="0"/>
              <a:t>9</a:t>
            </a:r>
            <a:r>
              <a:rPr lang="en-CA" dirty="0"/>
              <a:t>. </a:t>
            </a:r>
          </a:p>
          <a:p>
            <a:pPr marL="0" indent="0">
              <a:buNone/>
            </a:pPr>
            <a:r>
              <a:rPr lang="en-CA" dirty="0"/>
              <a:t>The fact that </a:t>
            </a:r>
            <a:r>
              <a:rPr lang="en-CA" b="1" dirty="0"/>
              <a:t>humans</a:t>
            </a:r>
            <a:r>
              <a:rPr lang="en-CA" dirty="0"/>
              <a:t> started counting on their </a:t>
            </a:r>
            <a:r>
              <a:rPr lang="en-CA" b="1" dirty="0"/>
              <a:t>fingers</a:t>
            </a:r>
            <a:r>
              <a:rPr lang="en-CA" dirty="0"/>
              <a:t> and </a:t>
            </a:r>
            <a:r>
              <a:rPr lang="en-CA" b="1" dirty="0"/>
              <a:t>thumbs</a:t>
            </a:r>
            <a:r>
              <a:rPr lang="en-CA" dirty="0"/>
              <a:t> most likely lead to the development of this numbering system. </a:t>
            </a:r>
          </a:p>
          <a:p>
            <a:pPr marL="0" indent="0">
              <a:buNone/>
            </a:pPr>
            <a:r>
              <a:rPr lang="en-CA" dirty="0"/>
              <a:t>The decimal numbering system is based on </a:t>
            </a:r>
            <a:r>
              <a:rPr lang="en-CA" b="1" dirty="0"/>
              <a:t>sums of the power of 10 </a:t>
            </a:r>
            <a:r>
              <a:rPr lang="en-CA" dirty="0"/>
              <a:t>which provides a framework for mathematic calculations.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96332195-8507-A547-901E-8AB781F22E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3570" y="2745028"/>
            <a:ext cx="5726723" cy="272196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599882EA-BF14-4A4A-9F18-77168522EB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xmlns="" r:id="rId4"/>
              </a:ext>
            </a:extLst>
          </a:blip>
          <a:stretch>
            <a:fillRect/>
          </a:stretch>
        </p:blipFill>
        <p:spPr>
          <a:xfrm>
            <a:off x="10031835" y="512470"/>
            <a:ext cx="1157905" cy="1341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106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829AC-DEC4-1147-BF51-3849E59AC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Data Representation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F4C7A-3854-7B4B-8D4F-4AD959A56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1706813"/>
            <a:ext cx="6707683" cy="475577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CA" sz="2200" b="1" dirty="0"/>
              <a:t>Binary Numbers</a:t>
            </a:r>
            <a:br>
              <a:rPr lang="en-CA" sz="2200" b="1" dirty="0"/>
            </a:br>
            <a:r>
              <a:rPr lang="en-CA" sz="2200" b="1" dirty="0"/>
              <a:t>(Computers)</a:t>
            </a:r>
          </a:p>
          <a:p>
            <a:pPr marL="0" indent="0">
              <a:buNone/>
            </a:pPr>
            <a:r>
              <a:rPr lang="en-CA" dirty="0"/>
              <a:t>Digital computers have </a:t>
            </a:r>
            <a:r>
              <a:rPr lang="en-CA" b="1" dirty="0"/>
              <a:t>circuits</a:t>
            </a:r>
            <a:r>
              <a:rPr lang="en-CA" dirty="0"/>
              <a:t> which representing data in terms of voltage levels. Multiple circuits are used to represent data </a:t>
            </a:r>
            <a:br>
              <a:rPr lang="en-CA" dirty="0"/>
            </a:br>
            <a:r>
              <a:rPr lang="en-CA" dirty="0"/>
              <a:t>(in the form of </a:t>
            </a:r>
            <a:r>
              <a:rPr lang="en-CA" i="1" dirty="0"/>
              <a:t>binary</a:t>
            </a:r>
            <a:r>
              <a:rPr lang="en-CA" dirty="0"/>
              <a:t> numbers). </a:t>
            </a:r>
          </a:p>
          <a:p>
            <a:pPr marL="0" indent="0">
              <a:buNone/>
            </a:pPr>
            <a:r>
              <a:rPr lang="en-CA" dirty="0"/>
              <a:t>The </a:t>
            </a:r>
            <a:r>
              <a:rPr lang="en-CA" b="1" dirty="0"/>
              <a:t>binary</a:t>
            </a:r>
            <a:r>
              <a:rPr lang="en-CA" dirty="0"/>
              <a:t> numbering system consists of digits ranging from </a:t>
            </a:r>
            <a:r>
              <a:rPr lang="en-CA" b="1" dirty="0"/>
              <a:t>0</a:t>
            </a:r>
            <a:r>
              <a:rPr lang="en-CA" dirty="0"/>
              <a:t> to </a:t>
            </a:r>
            <a:r>
              <a:rPr lang="en-CA" b="1" dirty="0"/>
              <a:t>1</a:t>
            </a:r>
            <a:r>
              <a:rPr lang="en-CA" dirty="0"/>
              <a:t>.  The numbering system is based on sums of the power of </a:t>
            </a:r>
            <a:r>
              <a:rPr lang="en-CA" b="1" dirty="0"/>
              <a:t>2</a:t>
            </a:r>
            <a:r>
              <a:rPr lang="en-CA" dirty="0"/>
              <a:t>.</a:t>
            </a:r>
          </a:p>
          <a:p>
            <a:pPr marL="0" indent="0">
              <a:buNone/>
            </a:pPr>
            <a:r>
              <a:rPr lang="en-CA" dirty="0"/>
              <a:t>Referring to the diagram to the right, the value of each decimal digit consists of the value (placeholder) multiplied by the corresponding power of 2. For example, </a:t>
            </a:r>
            <a:r>
              <a:rPr lang="en-CA" b="1" dirty="0"/>
              <a:t>2</a:t>
            </a:r>
            <a:r>
              <a:rPr lang="en-CA" b="1" baseline="30000" dirty="0"/>
              <a:t>0</a:t>
            </a:r>
            <a:r>
              <a:rPr lang="en-CA" dirty="0"/>
              <a:t> , </a:t>
            </a:r>
            <a:r>
              <a:rPr lang="en-CA" b="1" dirty="0"/>
              <a:t>2</a:t>
            </a:r>
            <a:r>
              <a:rPr lang="en-CA" b="1" baseline="30000" dirty="0"/>
              <a:t>1</a:t>
            </a:r>
            <a:r>
              <a:rPr lang="en-CA" dirty="0"/>
              <a:t>, </a:t>
            </a:r>
            <a:r>
              <a:rPr lang="en-CA" b="1" dirty="0"/>
              <a:t>2</a:t>
            </a:r>
            <a:r>
              <a:rPr lang="en-CA" b="1" baseline="30000" dirty="0"/>
              <a:t>2</a:t>
            </a:r>
            <a:r>
              <a:rPr lang="en-CA" dirty="0"/>
              <a:t>, etc. which move in a </a:t>
            </a:r>
            <a:r>
              <a:rPr lang="en-CA" b="1" dirty="0"/>
              <a:t>right-to-left</a:t>
            </a:r>
            <a:r>
              <a:rPr lang="en-CA" dirty="0"/>
              <a:t> direction.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18A97535-2A7E-E844-B64D-0478CAAAA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906" y="3116769"/>
            <a:ext cx="3567794" cy="1887478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6" name="Picture 5" descr="A picture containing text, electronics, computer, sitting&#10;&#10;Description automatically generated">
            <a:extLst>
              <a:ext uri="{FF2B5EF4-FFF2-40B4-BE49-F238E27FC236}">
                <a16:creationId xmlns:a16="http://schemas.microsoft.com/office/drawing/2014/main" id="{5F77678B-2942-A64A-BAC5-83938F0B10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xmlns="" r:id="rId4"/>
              </a:ext>
            </a:extLst>
          </a:blip>
          <a:stretch>
            <a:fillRect/>
          </a:stretch>
        </p:blipFill>
        <p:spPr>
          <a:xfrm flipH="1">
            <a:off x="7732768" y="862186"/>
            <a:ext cx="1076632" cy="1076632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069D6412-43C3-E142-A257-DB8D2D53BD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  <a:ext uri="{837473B0-CC2E-450A-ABE3-18F120FF3D39}">
                <a1611:picAttrSrcUrl xmlns:a1611="http://schemas.microsoft.com/office/drawing/2016/11/main" xmlns="" r:id="rId7"/>
              </a:ext>
            </a:extLst>
          </a:blip>
          <a:stretch>
            <a:fillRect/>
          </a:stretch>
        </p:blipFill>
        <p:spPr>
          <a:xfrm>
            <a:off x="8984695" y="402259"/>
            <a:ext cx="2966005" cy="1853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959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829AC-DEC4-1147-BF51-3849E59AC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Data Representation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F4C7A-3854-7B4B-8D4F-4AD959A56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1706813"/>
            <a:ext cx="7393484" cy="475577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CA" sz="2400" b="1" dirty="0"/>
              <a:t>Octal / Hexadecimal Numbers</a:t>
            </a:r>
            <a:br>
              <a:rPr lang="en-CA" sz="2400" b="1" dirty="0"/>
            </a:br>
            <a:r>
              <a:rPr lang="en-CA" sz="2400" b="1" dirty="0"/>
              <a:t>(short-cuts)</a:t>
            </a:r>
            <a:endParaRPr lang="en-CA" i="1" dirty="0"/>
          </a:p>
          <a:p>
            <a:pPr marL="0" indent="0">
              <a:buNone/>
            </a:pPr>
            <a:r>
              <a:rPr lang="en-CA" dirty="0"/>
              <a:t>The </a:t>
            </a:r>
            <a:r>
              <a:rPr lang="en-CA" b="1" dirty="0"/>
              <a:t>octal</a:t>
            </a:r>
            <a:r>
              <a:rPr lang="en-CA" dirty="0"/>
              <a:t> and </a:t>
            </a:r>
            <a:r>
              <a:rPr lang="en-CA" b="1" dirty="0"/>
              <a:t>hexadecimal</a:t>
            </a:r>
            <a:r>
              <a:rPr lang="en-CA" dirty="0"/>
              <a:t> numbering systems consist of digits ranging from </a:t>
            </a:r>
            <a:r>
              <a:rPr lang="en-CA" b="1" dirty="0"/>
              <a:t>0 to 7</a:t>
            </a:r>
            <a:r>
              <a:rPr lang="en-CA" dirty="0"/>
              <a:t> and ranging from </a:t>
            </a:r>
            <a:r>
              <a:rPr lang="en-CA" b="1" dirty="0"/>
              <a:t>0 to F</a:t>
            </a:r>
            <a:r>
              <a:rPr lang="en-CA" dirty="0"/>
              <a:t> respectively. </a:t>
            </a:r>
          </a:p>
          <a:p>
            <a:pPr marL="0" indent="0">
              <a:buNone/>
            </a:pPr>
            <a:r>
              <a:rPr lang="en-CA" dirty="0"/>
              <a:t>The </a:t>
            </a:r>
            <a:r>
              <a:rPr lang="en-CA" b="1" dirty="0"/>
              <a:t>octal</a:t>
            </a:r>
            <a:r>
              <a:rPr lang="en-CA" dirty="0"/>
              <a:t> and </a:t>
            </a:r>
            <a:r>
              <a:rPr lang="en-CA" b="1" dirty="0"/>
              <a:t>hexadecimal</a:t>
            </a:r>
            <a:r>
              <a:rPr lang="en-CA" dirty="0"/>
              <a:t> numbering system are based on sums of the power of </a:t>
            </a:r>
            <a:r>
              <a:rPr lang="en-CA" b="1" dirty="0"/>
              <a:t>8</a:t>
            </a:r>
            <a:r>
              <a:rPr lang="en-CA" dirty="0"/>
              <a:t> and </a:t>
            </a:r>
            <a:r>
              <a:rPr lang="en-CA" b="1" dirty="0"/>
              <a:t>16</a:t>
            </a:r>
            <a:r>
              <a:rPr lang="en-CA" dirty="0"/>
              <a:t> respectively. For </a:t>
            </a:r>
            <a:r>
              <a:rPr lang="en-CA" i="1" dirty="0"/>
              <a:t>hexadecimal</a:t>
            </a:r>
            <a:r>
              <a:rPr lang="en-CA" dirty="0"/>
              <a:t> numbers, values for </a:t>
            </a:r>
            <a:br>
              <a:rPr lang="en-CA" dirty="0"/>
            </a:br>
            <a:r>
              <a:rPr lang="en-CA" b="1" dirty="0"/>
              <a:t>10 to 15</a:t>
            </a:r>
            <a:r>
              <a:rPr lang="en-CA" dirty="0"/>
              <a:t> are represented by the characters </a:t>
            </a:r>
            <a:r>
              <a:rPr lang="en-CA" b="1" dirty="0"/>
              <a:t>A to F</a:t>
            </a:r>
            <a:r>
              <a:rPr lang="en-CA" dirty="0"/>
              <a:t> respectively. </a:t>
            </a:r>
          </a:p>
          <a:p>
            <a:pPr marL="0" indent="0">
              <a:buNone/>
            </a:pPr>
            <a:r>
              <a:rPr lang="en-CA" dirty="0"/>
              <a:t>These numbering systems are useful since they are </a:t>
            </a:r>
            <a:r>
              <a:rPr lang="en-CA" b="1" dirty="0"/>
              <a:t>both multiples of 2</a:t>
            </a:r>
            <a:r>
              <a:rPr lang="en-CA" dirty="0"/>
              <a:t> (binary) and can be used as </a:t>
            </a:r>
            <a:r>
              <a:rPr lang="en-CA" b="1" dirty="0"/>
              <a:t>short-cuts </a:t>
            </a:r>
            <a:r>
              <a:rPr lang="en-CA" dirty="0"/>
              <a:t>to represent a series of binary numbers:</a:t>
            </a:r>
          </a:p>
          <a:p>
            <a:pPr marL="457200" lvl="1" indent="0">
              <a:buNone/>
            </a:pPr>
            <a:r>
              <a:rPr lang="en-CA" b="1" dirty="0"/>
              <a:t>1 octal digit </a:t>
            </a:r>
            <a:r>
              <a:rPr lang="en-CA" dirty="0"/>
              <a:t>= </a:t>
            </a:r>
            <a:r>
              <a:rPr lang="en-CA" b="1" dirty="0"/>
              <a:t>3 binary digits</a:t>
            </a:r>
            <a:endParaRPr lang="en-CA" dirty="0"/>
          </a:p>
          <a:p>
            <a:pPr marL="457200" lvl="1" indent="0">
              <a:buNone/>
            </a:pPr>
            <a:r>
              <a:rPr lang="en-CA" b="1" dirty="0"/>
              <a:t>1 hexadecimal digit </a:t>
            </a:r>
            <a:r>
              <a:rPr lang="en-CA" dirty="0"/>
              <a:t>= </a:t>
            </a:r>
            <a:r>
              <a:rPr lang="en-CA" b="1" dirty="0"/>
              <a:t>4 binary digits</a:t>
            </a:r>
            <a:r>
              <a:rPr lang="en-CA" dirty="0"/>
              <a:t>). 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F95C32F-5767-7841-96A6-0D82ED5AB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3324" y="3412038"/>
            <a:ext cx="3060431" cy="1580662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E2749EBA-D222-C24A-8A0F-22415BA00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0993" y="395416"/>
            <a:ext cx="5524500" cy="1600200"/>
          </a:xfrm>
          <a:prstGeom prst="rect">
            <a:avLst/>
          </a:prstGeom>
          <a:ln>
            <a:solidFill>
              <a:srgbClr val="002060"/>
            </a:solidFill>
          </a:ln>
        </p:spPr>
      </p:pic>
    </p:spTree>
    <p:extLst>
      <p:ext uri="{BB962C8B-B14F-4D97-AF65-F5344CB8AC3E}">
        <p14:creationId xmlns:p14="http://schemas.microsoft.com/office/powerpoint/2010/main" val="1259316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829AC-DEC4-1147-BF51-3849E59AC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F4C7A-3854-7B4B-8D4F-4AD959A56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706813"/>
            <a:ext cx="7071097" cy="475577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altLang="en-US" sz="2400" b="1" dirty="0"/>
              <a:t>Performing Numbering Conversion</a:t>
            </a:r>
            <a:r>
              <a:rPr lang="en-US" altLang="en-US" dirty="0">
                <a:solidFill>
                  <a:srgbClr val="663366"/>
                </a:solidFill>
              </a:rPr>
              <a:t/>
            </a:r>
            <a:br>
              <a:rPr lang="en-US" altLang="en-US" dirty="0">
                <a:solidFill>
                  <a:srgbClr val="663366"/>
                </a:solidFill>
              </a:rPr>
            </a:br>
            <a:r>
              <a:rPr lang="en-CA" dirty="0"/>
              <a:t/>
            </a:r>
            <a:br>
              <a:rPr lang="en-CA" dirty="0"/>
            </a:br>
            <a:r>
              <a:rPr lang="en-US" sz="2300" dirty="0"/>
              <a:t>You will learn </a:t>
            </a:r>
            <a:r>
              <a:rPr lang="en-US" sz="2300" b="1" dirty="0"/>
              <a:t>several numbering conversion methods </a:t>
            </a:r>
            <a:r>
              <a:rPr lang="en-US" sz="2300" dirty="0"/>
              <a:t>in this course: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en-US" sz="2300" b="1" dirty="0"/>
              <a:t>Binary</a:t>
            </a:r>
            <a:r>
              <a:rPr lang="en-US" altLang="en-US" sz="2300" dirty="0"/>
              <a:t> to </a:t>
            </a:r>
            <a:r>
              <a:rPr lang="en-US" altLang="en-US" sz="2300" b="1" dirty="0"/>
              <a:t>Decimal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en-US" sz="2300" b="1" dirty="0"/>
              <a:t>Decimal</a:t>
            </a:r>
            <a:r>
              <a:rPr lang="en-US" altLang="en-US" sz="2300" dirty="0"/>
              <a:t> to </a:t>
            </a:r>
            <a:r>
              <a:rPr lang="en-US" altLang="en-US" sz="2300" b="1" dirty="0"/>
              <a:t>Binary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en-US" sz="2300" b="1" dirty="0"/>
              <a:t>Octal</a:t>
            </a:r>
            <a:r>
              <a:rPr lang="en-US" altLang="en-US" sz="2300" dirty="0"/>
              <a:t> to </a:t>
            </a:r>
            <a:r>
              <a:rPr lang="en-US" altLang="en-US" sz="2300" b="1" dirty="0"/>
              <a:t>Binary</a:t>
            </a:r>
            <a:r>
              <a:rPr lang="en-US" altLang="en-US" sz="2300" dirty="0"/>
              <a:t> / </a:t>
            </a:r>
            <a:r>
              <a:rPr lang="en-US" altLang="en-US" sz="2300" b="1" dirty="0"/>
              <a:t>Binary</a:t>
            </a:r>
            <a:r>
              <a:rPr lang="en-US" altLang="en-US" sz="2300" dirty="0"/>
              <a:t> to </a:t>
            </a:r>
            <a:r>
              <a:rPr lang="en-US" altLang="en-US" sz="2300" b="1" dirty="0"/>
              <a:t>Octal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en-US" sz="2300" b="1" dirty="0"/>
              <a:t>Hexadecimal</a:t>
            </a:r>
            <a:r>
              <a:rPr lang="en-US" altLang="en-US" sz="2300" dirty="0"/>
              <a:t> to </a:t>
            </a:r>
            <a:r>
              <a:rPr lang="en-US" altLang="en-US" sz="2300" b="1" dirty="0"/>
              <a:t>Binary</a:t>
            </a:r>
            <a:r>
              <a:rPr lang="en-US" altLang="en-US" sz="2300" dirty="0"/>
              <a:t> / </a:t>
            </a:r>
            <a:r>
              <a:rPr lang="en-US" altLang="en-US" sz="2300" b="1" dirty="0"/>
              <a:t>Binary</a:t>
            </a:r>
            <a:r>
              <a:rPr lang="en-US" altLang="en-US" sz="2300" dirty="0"/>
              <a:t> to </a:t>
            </a:r>
            <a:r>
              <a:rPr lang="en-US" altLang="en-US" sz="2300" b="1" dirty="0"/>
              <a:t>Hexadecimal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en-US" sz="2300" b="1" dirty="0"/>
              <a:t>Octal</a:t>
            </a:r>
            <a:r>
              <a:rPr lang="en-US" altLang="en-US" sz="2300" dirty="0"/>
              <a:t> to </a:t>
            </a:r>
            <a:r>
              <a:rPr lang="en-US" altLang="en-US" sz="2300" b="1" dirty="0"/>
              <a:t>Hexadecimal</a:t>
            </a:r>
            <a:r>
              <a:rPr lang="en-US" altLang="en-US" sz="2300" dirty="0"/>
              <a:t> / </a:t>
            </a:r>
            <a:r>
              <a:rPr lang="en-US" altLang="en-US" sz="2300" b="1" dirty="0"/>
              <a:t>Hexadecimal</a:t>
            </a:r>
            <a:r>
              <a:rPr lang="en-US" altLang="en-US" sz="2300" dirty="0"/>
              <a:t> to </a:t>
            </a:r>
            <a:r>
              <a:rPr lang="en-US" altLang="en-US" sz="2300" b="1" dirty="0"/>
              <a:t>Octal</a:t>
            </a:r>
            <a:r>
              <a:rPr lang="en-US" altLang="en-US" sz="2300" dirty="0"/>
              <a:t/>
            </a:r>
            <a:br>
              <a:rPr lang="en-US" altLang="en-US" sz="2300" dirty="0"/>
            </a:br>
            <a:endParaRPr lang="en-US" altLang="en-US" sz="2300" dirty="0"/>
          </a:p>
          <a:p>
            <a:pPr marL="0" indent="0">
              <a:buNone/>
            </a:pPr>
            <a:r>
              <a:rPr lang="en-US" altLang="en-US" sz="2300" b="1" dirty="0"/>
              <a:t>NOTE: </a:t>
            </a:r>
            <a:r>
              <a:rPr lang="en-US" altLang="en-US" sz="2300" dirty="0"/>
              <a:t>Each of these techniques are </a:t>
            </a:r>
            <a:r>
              <a:rPr lang="en-US" altLang="en-US" sz="2300" b="1" dirty="0"/>
              <a:t>unique</a:t>
            </a:r>
            <a:r>
              <a:rPr lang="en-US" altLang="en-US" sz="2300" dirty="0"/>
              <a:t>. You will be expected not only to perform these calculations on a </a:t>
            </a:r>
            <a:r>
              <a:rPr lang="en-US" altLang="en-US" sz="2300" i="1" dirty="0"/>
              <a:t>quiz</a:t>
            </a:r>
            <a:r>
              <a:rPr lang="en-US" altLang="en-US" sz="2300" dirty="0"/>
              <a:t> </a:t>
            </a:r>
            <a:r>
              <a:rPr lang="en-US" altLang="en-US" sz="2300" i="1" dirty="0"/>
              <a:t>/ midterm exam </a:t>
            </a:r>
            <a:r>
              <a:rPr lang="en-US" altLang="en-US" sz="2300" dirty="0"/>
              <a:t>/ </a:t>
            </a:r>
            <a:r>
              <a:rPr lang="en-US" altLang="en-US" sz="2300" i="1" dirty="0"/>
              <a:t>final exam</a:t>
            </a:r>
            <a:r>
              <a:rPr lang="en-US" altLang="en-US" sz="2300" dirty="0"/>
              <a:t> but also </a:t>
            </a:r>
            <a:r>
              <a:rPr lang="en-US" altLang="en-US" sz="2300" b="1" dirty="0"/>
              <a:t>show your work </a:t>
            </a:r>
            <a:r>
              <a:rPr lang="en-US" altLang="en-US" sz="2300" dirty="0"/>
              <a:t>and </a:t>
            </a:r>
            <a:r>
              <a:rPr lang="en-US" altLang="en-US" sz="2300" b="1" dirty="0"/>
              <a:t>use the same technique show in these slides</a:t>
            </a:r>
            <a:r>
              <a:rPr lang="en-US" altLang="en-US" sz="2300" dirty="0"/>
              <a:t> to obtain </a:t>
            </a:r>
            <a:r>
              <a:rPr lang="en-US" altLang="en-US" sz="2300" u="sng" dirty="0"/>
              <a:t>full</a:t>
            </a:r>
            <a:r>
              <a:rPr lang="en-US" altLang="en-US" sz="2300" dirty="0"/>
              <a:t> marks.</a:t>
            </a:r>
          </a:p>
        </p:txBody>
      </p:sp>
      <p:pic>
        <p:nvPicPr>
          <p:cNvPr id="5" name="Picture 4" descr="A picture containing text, document&#10;&#10;Description automatically generated">
            <a:extLst>
              <a:ext uri="{FF2B5EF4-FFF2-40B4-BE49-F238E27FC236}">
                <a16:creationId xmlns:a16="http://schemas.microsoft.com/office/drawing/2014/main" id="{3A0C7F4D-AFDE-A242-A76B-CA26471DE0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tretch>
            <a:fillRect/>
          </a:stretch>
        </p:blipFill>
        <p:spPr>
          <a:xfrm>
            <a:off x="9099458" y="606979"/>
            <a:ext cx="2728546" cy="1811755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137402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829AC-DEC4-1147-BF51-3849E59AC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Data Representation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F4C7A-3854-7B4B-8D4F-4AD959A56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706813"/>
            <a:ext cx="6414606" cy="475577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CA" sz="3200" b="1" dirty="0"/>
              <a:t>Numbering Conversion Method 1: </a:t>
            </a:r>
            <a:br>
              <a:rPr lang="en-CA" sz="3200" b="1" dirty="0"/>
            </a:br>
            <a:r>
              <a:rPr lang="en-CA" sz="3200" b="1" dirty="0"/>
              <a:t>Binary to Decimal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When converting </a:t>
            </a:r>
            <a:r>
              <a:rPr lang="en-CA" b="1" dirty="0"/>
              <a:t>binary</a:t>
            </a:r>
            <a:r>
              <a:rPr lang="en-CA" dirty="0"/>
              <a:t> numbers to </a:t>
            </a:r>
            <a:r>
              <a:rPr lang="en-CA" b="1" dirty="0"/>
              <a:t>decimal</a:t>
            </a:r>
            <a:r>
              <a:rPr lang="en-CA" dirty="0"/>
              <a:t> numbers, perform the following steps: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Write down the binary number.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Starting from the </a:t>
            </a:r>
            <a:r>
              <a:rPr lang="en-CA" b="1" dirty="0"/>
              <a:t>right-side</a:t>
            </a:r>
            <a:r>
              <a:rPr lang="en-CA" dirty="0"/>
              <a:t>, draw </a:t>
            </a:r>
            <a:r>
              <a:rPr lang="en-CA" b="1" dirty="0"/>
              <a:t>L'</a:t>
            </a:r>
            <a:r>
              <a:rPr lang="en-CA" dirty="0"/>
              <a:t>s below the binary number moving </a:t>
            </a:r>
            <a:br>
              <a:rPr lang="en-CA" dirty="0"/>
            </a:br>
            <a:r>
              <a:rPr lang="en-CA" dirty="0"/>
              <a:t>to the left (refer to diagram on right).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Starting on the </a:t>
            </a:r>
            <a:r>
              <a:rPr lang="en-CA" i="1" dirty="0"/>
              <a:t>rightmost</a:t>
            </a:r>
            <a:r>
              <a:rPr lang="en-CA" dirty="0"/>
              <a:t> "</a:t>
            </a:r>
            <a:r>
              <a:rPr lang="en-CA" b="1" dirty="0"/>
              <a:t>L</a:t>
            </a:r>
            <a:r>
              <a:rPr lang="en-CA" dirty="0"/>
              <a:t>", multiply the value (placeholder) by </a:t>
            </a:r>
            <a:r>
              <a:rPr lang="en-CA" b="1" dirty="0"/>
              <a:t>2</a:t>
            </a:r>
            <a:r>
              <a:rPr lang="en-CA" dirty="0"/>
              <a:t> to the</a:t>
            </a:r>
            <a:br>
              <a:rPr lang="en-CA" dirty="0"/>
            </a:br>
            <a:r>
              <a:rPr lang="en-CA" dirty="0"/>
              <a:t>power of zero.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Continually repeat </a:t>
            </a:r>
            <a:r>
              <a:rPr lang="en-CA" b="1" dirty="0"/>
              <a:t>step #3</a:t>
            </a:r>
            <a:r>
              <a:rPr lang="en-CA" dirty="0"/>
              <a:t> moving leftwards, increasing the power of </a:t>
            </a:r>
            <a:r>
              <a:rPr lang="en-CA" i="1" dirty="0"/>
              <a:t>2</a:t>
            </a:r>
            <a:r>
              <a:rPr lang="en-CA" dirty="0"/>
              <a:t> by </a:t>
            </a:r>
            <a:r>
              <a:rPr lang="en-CA" b="1" dirty="0"/>
              <a:t>1</a:t>
            </a:r>
            <a:r>
              <a:rPr lang="en-CA" dirty="0"/>
              <a:t>(refer to diagram on right).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Add up the results to obtain the decimal value equivalent.</a:t>
            </a:r>
          </a:p>
          <a:p>
            <a:pPr marL="0" indent="0">
              <a:buNone/>
            </a:pPr>
            <a:r>
              <a:rPr lang="en-CA" b="1" dirty="0"/>
              <a:t>NOTE:</a:t>
            </a:r>
            <a:r>
              <a:rPr lang="en-CA" dirty="0"/>
              <a:t> To convert </a:t>
            </a:r>
            <a:r>
              <a:rPr lang="en-CA" i="1" dirty="0"/>
              <a:t>octal</a:t>
            </a:r>
            <a:r>
              <a:rPr lang="en-CA" dirty="0"/>
              <a:t> and </a:t>
            </a:r>
            <a:r>
              <a:rPr lang="en-CA" i="1" dirty="0"/>
              <a:t>hexadecimal</a:t>
            </a:r>
            <a:r>
              <a:rPr lang="en-CA" dirty="0"/>
              <a:t> numbers to </a:t>
            </a:r>
            <a:r>
              <a:rPr lang="en-CA" b="1" dirty="0"/>
              <a:t>decimal</a:t>
            </a:r>
            <a:r>
              <a:rPr lang="en-CA" dirty="0"/>
              <a:t>, replace the number </a:t>
            </a:r>
            <a:r>
              <a:rPr lang="en-CA" b="1" dirty="0"/>
              <a:t>2</a:t>
            </a:r>
            <a:r>
              <a:rPr lang="en-CA" dirty="0"/>
              <a:t> (in red in the diagram to the right) with </a:t>
            </a:r>
            <a:r>
              <a:rPr lang="en-CA" b="1" dirty="0"/>
              <a:t>8</a:t>
            </a:r>
            <a:r>
              <a:rPr lang="en-CA" dirty="0"/>
              <a:t> (for </a:t>
            </a:r>
            <a:r>
              <a:rPr lang="en-CA" i="1" dirty="0"/>
              <a:t>octal</a:t>
            </a:r>
            <a:r>
              <a:rPr lang="en-CA" dirty="0"/>
              <a:t>) or </a:t>
            </a:r>
            <a:r>
              <a:rPr lang="en-CA" b="1" dirty="0"/>
              <a:t>16</a:t>
            </a:r>
            <a:r>
              <a:rPr lang="en-CA" dirty="0"/>
              <a:t> (for </a:t>
            </a:r>
            <a:r>
              <a:rPr lang="en-CA" i="1" dirty="0"/>
              <a:t>hexadecimal</a:t>
            </a:r>
            <a:r>
              <a:rPr lang="en-CA" dirty="0"/>
              <a:t>).</a:t>
            </a: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230260BF-91C7-854E-9944-AC3E9F53D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3416" y="2756048"/>
            <a:ext cx="3829538" cy="2038302"/>
          </a:xfrm>
          <a:prstGeom prst="rect">
            <a:avLst/>
          </a:prstGeom>
          <a:ln>
            <a:solidFill>
              <a:srgbClr val="002060"/>
            </a:solidFill>
          </a:ln>
        </p:spPr>
      </p:pic>
    </p:spTree>
    <p:extLst>
      <p:ext uri="{BB962C8B-B14F-4D97-AF65-F5344CB8AC3E}">
        <p14:creationId xmlns:p14="http://schemas.microsoft.com/office/powerpoint/2010/main" val="3507836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{3D71E03E-4654-1148-BF73-F9F4AFE5A21B}tf10001119</Template>
  <TotalTime>8743</TotalTime>
  <Words>1792</Words>
  <Application>Microsoft Office PowerPoint</Application>
  <PresentationFormat>Widescreen</PresentationFormat>
  <Paragraphs>120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Gill Sans MT</vt:lpstr>
      <vt:lpstr>Gallery</vt:lpstr>
      <vt:lpstr>  ULI101:  Introduction to Unix / Linux and the Internet         Week 4:  Lesson 1     data representation    numbering conversion</vt:lpstr>
      <vt:lpstr>Lesson 1  topics</vt:lpstr>
      <vt:lpstr>Data Representation</vt:lpstr>
      <vt:lpstr>Data Representation</vt:lpstr>
      <vt:lpstr>Data Representation</vt:lpstr>
      <vt:lpstr>Data Representation</vt:lpstr>
      <vt:lpstr>Data Representation</vt:lpstr>
      <vt:lpstr>Data Representation</vt:lpstr>
      <vt:lpstr>Data Representation</vt:lpstr>
      <vt:lpstr>Data Representation</vt:lpstr>
      <vt:lpstr>Data Representation</vt:lpstr>
      <vt:lpstr>Data Representation</vt:lpstr>
      <vt:lpstr>Data Representation</vt:lpstr>
      <vt:lpstr>Data Representation</vt:lpstr>
      <vt:lpstr>Data Representation</vt:lpstr>
      <vt:lpstr>Data Representation</vt:lpstr>
      <vt:lpstr>Data Representation</vt:lpstr>
      <vt:lpstr>Data Representation</vt:lpstr>
      <vt:lpstr>HOMEWORK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SYST28296</dc:title>
  <dc:creator>Saul, Jennifer</dc:creator>
  <cp:lastModifiedBy>ITS</cp:lastModifiedBy>
  <cp:revision>586</cp:revision>
  <dcterms:created xsi:type="dcterms:W3CDTF">2019-04-25T17:31:46Z</dcterms:created>
  <dcterms:modified xsi:type="dcterms:W3CDTF">2022-04-29T07:48:46Z</dcterms:modified>
</cp:coreProperties>
</file>